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2"/>
  </p:notesMasterIdLst>
  <p:sldIdLst>
    <p:sldId id="261" r:id="rId2"/>
    <p:sldId id="262" r:id="rId3"/>
    <p:sldId id="263" r:id="rId4"/>
    <p:sldId id="264" r:id="rId5"/>
    <p:sldId id="266" r:id="rId6"/>
    <p:sldId id="270" r:id="rId7"/>
    <p:sldId id="271" r:id="rId8"/>
    <p:sldId id="267" r:id="rId9"/>
    <p:sldId id="268" r:id="rId10"/>
    <p:sldId id="269" r:id="rId11"/>
  </p:sldIdLst>
  <p:sldSz cx="9144000" cy="6858000" type="screen4x3"/>
  <p:notesSz cx="6850063"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FF9933"/>
    <a:srgbClr val="99FF99"/>
    <a:srgbClr val="F2F2F2"/>
    <a:srgbClr val="F9F9F9"/>
    <a:srgbClr val="DDDDFF"/>
    <a:srgbClr val="EAEAEA"/>
    <a:srgbClr val="CC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7123" autoAdjust="0"/>
  </p:normalViewPr>
  <p:slideViewPr>
    <p:cSldViewPr snapToGrid="0">
      <p:cViewPr varScale="1">
        <p:scale>
          <a:sx n="56" d="100"/>
          <a:sy n="56" d="100"/>
        </p:scale>
        <p:origin x="1626" y="60"/>
      </p:cViewPr>
      <p:guideLst/>
    </p:cSldViewPr>
  </p:slideViewPr>
  <p:notesTextViewPr>
    <p:cViewPr>
      <p:scale>
        <a:sx n="1" d="1"/>
        <a:sy n="1" d="1"/>
      </p:scale>
      <p:origin x="0" y="0"/>
    </p:cViewPr>
  </p:notesTextViewPr>
  <p:notesViewPr>
    <p:cSldViewPr snapToGrid="0">
      <p:cViewPr varScale="1">
        <p:scale>
          <a:sx n="51" d="100"/>
          <a:sy n="51"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8361" cy="50084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0117" y="0"/>
            <a:ext cx="2968361" cy="500844"/>
          </a:xfrm>
          <a:prstGeom prst="rect">
            <a:avLst/>
          </a:prstGeom>
        </p:spPr>
        <p:txBody>
          <a:bodyPr vert="horz" lIns="91440" tIns="45720" rIns="91440" bIns="45720" rtlCol="0"/>
          <a:lstStyle>
            <a:lvl1pPr algn="r">
              <a:defRPr sz="1200"/>
            </a:lvl1pPr>
          </a:lstStyle>
          <a:p>
            <a:fld id="{2D25B315-5909-41B0-8957-7CC8008F4127}" type="datetimeFigureOut">
              <a:rPr kumimoji="1" lang="ja-JP" altLang="en-US" smtClean="0"/>
              <a:t>2020/10/19</a:t>
            </a:fld>
            <a:endParaRPr kumimoji="1" lang="ja-JP" altLang="en-US"/>
          </a:p>
        </p:txBody>
      </p:sp>
      <p:sp>
        <p:nvSpPr>
          <p:cNvPr id="4" name="スライド イメージ プレースホルダー 3"/>
          <p:cNvSpPr>
            <a:spLocks noGrp="1" noRot="1" noChangeAspect="1"/>
          </p:cNvSpPr>
          <p:nvPr>
            <p:ph type="sldImg" idx="2"/>
          </p:nvPr>
        </p:nvSpPr>
        <p:spPr>
          <a:xfrm>
            <a:off x="1179513" y="1247775"/>
            <a:ext cx="4491037" cy="33686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007" y="4803934"/>
            <a:ext cx="5480050" cy="393049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1358"/>
            <a:ext cx="2968361" cy="50084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0117" y="9481358"/>
            <a:ext cx="2968361" cy="500842"/>
          </a:xfrm>
          <a:prstGeom prst="rect">
            <a:avLst/>
          </a:prstGeom>
        </p:spPr>
        <p:txBody>
          <a:bodyPr vert="horz" lIns="91440" tIns="45720" rIns="91440" bIns="45720" rtlCol="0" anchor="b"/>
          <a:lstStyle>
            <a:lvl1pPr algn="r">
              <a:defRPr sz="1200"/>
            </a:lvl1pPr>
          </a:lstStyle>
          <a:p>
            <a:fld id="{6914BFA0-F009-45B6-AFD2-E7B0DAAB378A}" type="slidenum">
              <a:rPr kumimoji="1" lang="ja-JP" altLang="en-US" smtClean="0"/>
              <a:t>‹#›</a:t>
            </a:fld>
            <a:endParaRPr kumimoji="1" lang="ja-JP" altLang="en-US"/>
          </a:p>
        </p:txBody>
      </p:sp>
    </p:spTree>
    <p:extLst>
      <p:ext uri="{BB962C8B-B14F-4D97-AF65-F5344CB8AC3E}">
        <p14:creationId xmlns:p14="http://schemas.microsoft.com/office/powerpoint/2010/main" val="29227821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1</a:t>
            </a:fld>
            <a:endParaRPr kumimoji="1" lang="ja-JP" altLang="en-US"/>
          </a:p>
        </p:txBody>
      </p:sp>
    </p:spTree>
    <p:extLst>
      <p:ext uri="{BB962C8B-B14F-4D97-AF65-F5344CB8AC3E}">
        <p14:creationId xmlns:p14="http://schemas.microsoft.com/office/powerpoint/2010/main" val="391632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最後に、自転車かごカバーを作ってみた話です。</a:t>
            </a:r>
            <a:endParaRPr kumimoji="1" lang="en-US" altLang="ja-JP" dirty="0"/>
          </a:p>
          <a:p>
            <a:r>
              <a:rPr kumimoji="1" lang="ja-JP" altLang="en-US" dirty="0"/>
              <a:t>私は、</a:t>
            </a:r>
            <a:r>
              <a:rPr kumimoji="1" lang="en-US" altLang="ja-JP" dirty="0"/>
              <a:t>100</a:t>
            </a:r>
            <a:r>
              <a:rPr kumimoji="1" lang="ja-JP" altLang="en-US" dirty="0"/>
              <a:t>均で買った自転車かごカバーを使っていました。</a:t>
            </a:r>
            <a:endParaRPr kumimoji="1" lang="en-US" altLang="ja-JP" dirty="0"/>
          </a:p>
          <a:p>
            <a:r>
              <a:rPr lang="ja-JP" altLang="en-US" b="0" i="0" dirty="0">
                <a:solidFill>
                  <a:srgbClr val="000000"/>
                </a:solidFill>
                <a:effectLst/>
                <a:latin typeface="Rounded Mplus 1c"/>
              </a:rPr>
              <a:t>これには、</a:t>
            </a:r>
            <a:r>
              <a:rPr lang="en-US" altLang="ja-JP" b="0" i="0" dirty="0">
                <a:solidFill>
                  <a:srgbClr val="000000"/>
                </a:solidFill>
                <a:effectLst/>
                <a:latin typeface="Rounded Mplus 1c"/>
              </a:rPr>
              <a:t>PVC(</a:t>
            </a:r>
            <a:r>
              <a:rPr lang="ja-JP" altLang="en-US" b="0" i="0" dirty="0">
                <a:solidFill>
                  <a:srgbClr val="000000"/>
                </a:solidFill>
                <a:effectLst/>
                <a:latin typeface="Rounded Mplus 1c"/>
              </a:rPr>
              <a:t>ポリ塩化ビニル</a:t>
            </a:r>
            <a:r>
              <a:rPr lang="en-US" altLang="ja-JP" b="0" i="0" dirty="0">
                <a:solidFill>
                  <a:srgbClr val="000000"/>
                </a:solidFill>
                <a:effectLst/>
                <a:latin typeface="Rounded Mplus 1c"/>
              </a:rPr>
              <a:t>)</a:t>
            </a:r>
            <a:r>
              <a:rPr kumimoji="1" lang="ja-JP" altLang="en-US" b="0" i="0" dirty="0">
                <a:solidFill>
                  <a:srgbClr val="000000"/>
                </a:solidFill>
                <a:effectLst/>
                <a:latin typeface="Rounded Mplus 1c"/>
              </a:rPr>
              <a:t>コーティングと書いてありました。</a:t>
            </a:r>
            <a:endParaRPr kumimoji="1" lang="en-US" altLang="ja-JP" b="0" i="0" dirty="0">
              <a:solidFill>
                <a:srgbClr val="000000"/>
              </a:solidFill>
              <a:effectLst/>
              <a:latin typeface="Rounded Mplus 1c"/>
            </a:endParaRPr>
          </a:p>
          <a:p>
            <a:r>
              <a:rPr lang="en-US" altLang="ja-JP" b="0" i="0" dirty="0">
                <a:solidFill>
                  <a:srgbClr val="3C4043"/>
                </a:solidFill>
                <a:effectLst/>
                <a:latin typeface="arial" panose="020B0604020202020204" pitchFamily="34" charset="0"/>
              </a:rPr>
              <a:t>PVC</a:t>
            </a:r>
            <a:r>
              <a:rPr lang="ja-JP" altLang="en-US" b="0" i="0" dirty="0">
                <a:solidFill>
                  <a:srgbClr val="3C4043"/>
                </a:solidFill>
                <a:effectLst/>
                <a:latin typeface="arial" panose="020B0604020202020204" pitchFamily="34" charset="0"/>
              </a:rPr>
              <a:t>って思ってネットで調べたら、「最も毒性が高く危険なプラスチックの</a:t>
            </a:r>
            <a:r>
              <a:rPr lang="en-US" altLang="ja-JP" b="0" i="0" dirty="0">
                <a:solidFill>
                  <a:srgbClr val="3C4043"/>
                </a:solidFill>
                <a:effectLst/>
                <a:latin typeface="arial" panose="020B0604020202020204" pitchFamily="34" charset="0"/>
              </a:rPr>
              <a:t>1</a:t>
            </a:r>
            <a:r>
              <a:rPr lang="ja-JP" altLang="en-US" b="0" i="0" dirty="0">
                <a:solidFill>
                  <a:srgbClr val="3C4043"/>
                </a:solidFill>
                <a:effectLst/>
                <a:latin typeface="arial" panose="020B0604020202020204" pitchFamily="34" charset="0"/>
              </a:rPr>
              <a:t>つ」</a:t>
            </a:r>
            <a:endParaRPr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とありました。</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写真のように、劣化してモロモロとコーティングがはがれてきているし、</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これはもう使い続けたらダメと思いました。</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自分で縫ってみようと思って布を買いましたが、最寄のみんなに話すと、</a:t>
            </a:r>
            <a:endParaRPr kumimoji="1" lang="en-US" altLang="ja-JP" b="0" i="0" dirty="0">
              <a:solidFill>
                <a:srgbClr val="3C4043"/>
              </a:solidFill>
              <a:effectLst/>
              <a:latin typeface="arial" panose="020B0604020202020204" pitchFamily="34" charset="0"/>
            </a:endParaRPr>
          </a:p>
          <a:p>
            <a:r>
              <a:rPr kumimoji="1" lang="en-US" altLang="ja-JP" b="0" i="0" dirty="0">
                <a:solidFill>
                  <a:srgbClr val="3C4043"/>
                </a:solidFill>
                <a:effectLst/>
                <a:latin typeface="arial" panose="020B0604020202020204" pitchFamily="34" charset="0"/>
              </a:rPr>
              <a:t>Y</a:t>
            </a:r>
            <a:r>
              <a:rPr kumimoji="1" lang="ja-JP" altLang="en-US" b="0" i="0" dirty="0">
                <a:solidFill>
                  <a:srgbClr val="3C4043"/>
                </a:solidFill>
                <a:effectLst/>
                <a:latin typeface="arial" panose="020B0604020202020204" pitchFamily="34" charset="0"/>
              </a:rPr>
              <a:t>さんが係会で習ってきた蜜ろうで撥水できるんじゃないとか、</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縫わなくても、一枚布のままでゴムで止めたらいけるんじゃないなどなど、</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次々にアイデアが出てきました。</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それで、さっそく集まって、蜜ろうの実習をして、作ってみました。</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自転車かごカバーが出来上がりました！</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止めているのはゴムではなく、後に出て来たアイデアで、太めの紐に</a:t>
            </a:r>
            <a:endParaRPr kumimoji="1" lang="en-US" altLang="ja-JP" b="0" i="0" dirty="0">
              <a:solidFill>
                <a:srgbClr val="3C4043"/>
              </a:solidFill>
              <a:effectLst/>
              <a:latin typeface="arial" panose="020B0604020202020204" pitchFamily="34" charset="0"/>
            </a:endParaRPr>
          </a:p>
          <a:p>
            <a:r>
              <a:rPr kumimoji="1" lang="en-US" altLang="ja-JP" b="0" i="0" dirty="0">
                <a:solidFill>
                  <a:srgbClr val="3C4043"/>
                </a:solidFill>
                <a:effectLst/>
                <a:latin typeface="arial" panose="020B0604020202020204" pitchFamily="34" charset="0"/>
              </a:rPr>
              <a:t>D</a:t>
            </a:r>
            <a:r>
              <a:rPr kumimoji="1" lang="ja-JP" altLang="en-US" b="0" i="0" dirty="0">
                <a:solidFill>
                  <a:srgbClr val="3C4043"/>
                </a:solidFill>
                <a:effectLst/>
                <a:latin typeface="arial" panose="020B0604020202020204" pitchFamily="34" charset="0"/>
              </a:rPr>
              <a:t>カンをつけて止めています。雨の日に使ってみましたが、撥水も</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しています。</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これが皆さんにお勧めできるかはわかりませんが、</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私の一言から、最寄のみんなが次々にアイデアを出してくれて、</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あーでもないこーでもないとワイワイ言いながら作れたことが、</a:t>
            </a:r>
            <a:endParaRPr kumimoji="1" lang="en-US" altLang="ja-JP" b="0" i="0" dirty="0">
              <a:solidFill>
                <a:srgbClr val="3C4043"/>
              </a:solidFill>
              <a:effectLst/>
              <a:latin typeface="arial" panose="020B0604020202020204" pitchFamily="34" charset="0"/>
            </a:endParaRPr>
          </a:p>
          <a:p>
            <a:r>
              <a:rPr kumimoji="1" lang="ja-JP" altLang="en-US" b="0" i="0" dirty="0">
                <a:solidFill>
                  <a:srgbClr val="3C4043"/>
                </a:solidFill>
                <a:effectLst/>
                <a:latin typeface="arial" panose="020B0604020202020204" pitchFamily="34" charset="0"/>
              </a:rPr>
              <a:t>とっても楽しかったです。</a:t>
            </a:r>
            <a:endParaRPr kumimoji="1" lang="en-US" altLang="ja-JP" b="0" i="0" dirty="0">
              <a:solidFill>
                <a:srgbClr val="3C4043"/>
              </a:solidFill>
              <a:effectLst/>
              <a:latin typeface="arial" panose="020B0604020202020204" pitchFamily="34" charset="0"/>
            </a:endParaRPr>
          </a:p>
          <a:p>
            <a:r>
              <a:rPr kumimoji="1" lang="en-US" altLang="ja-JP" dirty="0"/>
              <a:t>(</a:t>
            </a:r>
            <a:r>
              <a:rPr kumimoji="1" lang="ja-JP" altLang="en-US" dirty="0"/>
              <a:t>参考</a:t>
            </a:r>
            <a:r>
              <a:rPr kumimoji="1" lang="en-US" altLang="ja-JP" dirty="0"/>
              <a:t>)</a:t>
            </a:r>
            <a:r>
              <a:rPr kumimoji="1" lang="ja-JP" altLang="en-US" dirty="0"/>
              <a:t>材料費用：</a:t>
            </a:r>
          </a:p>
          <a:p>
            <a:r>
              <a:rPr kumimoji="1" lang="ja-JP" altLang="en-US" dirty="0"/>
              <a:t>蜜ろうは</a:t>
            </a:r>
            <a:r>
              <a:rPr kumimoji="1" lang="en-US" altLang="ja-JP" dirty="0"/>
              <a:t>100g</a:t>
            </a:r>
            <a:r>
              <a:rPr kumimoji="1" lang="ja-JP" altLang="en-US" dirty="0"/>
              <a:t>、２５０円。　←　いろいろあるようですが</a:t>
            </a:r>
            <a:r>
              <a:rPr kumimoji="1" lang="en-US" altLang="ja-JP" dirty="0"/>
              <a:t>…</a:t>
            </a:r>
            <a:endParaRPr kumimoji="1" lang="ja-JP" altLang="en-US" dirty="0"/>
          </a:p>
          <a:p>
            <a:r>
              <a:rPr kumimoji="1" lang="ja-JP" altLang="en-US" dirty="0"/>
              <a:t>ハンカチ１枚は、蜜ろう約１０</a:t>
            </a:r>
            <a:r>
              <a:rPr kumimoji="1" lang="en-US" altLang="ja-JP" dirty="0"/>
              <a:t>g</a:t>
            </a:r>
            <a:r>
              <a:rPr kumimoji="1" lang="ja-JP" altLang="en-US" dirty="0"/>
              <a:t>使い、２５円。</a:t>
            </a:r>
          </a:p>
          <a:p>
            <a:r>
              <a:rPr kumimoji="1" lang="ja-JP" altLang="en-US" dirty="0"/>
              <a:t>クッキングシートは</a:t>
            </a:r>
            <a:r>
              <a:rPr kumimoji="1" lang="en-US" altLang="ja-JP" dirty="0"/>
              <a:t>2</a:t>
            </a:r>
            <a:r>
              <a:rPr kumimoji="1" lang="ja-JP" altLang="en-US" dirty="0"/>
              <a:t>枚使用。３０円ぐらいとすると、</a:t>
            </a:r>
          </a:p>
          <a:p>
            <a:r>
              <a:rPr kumimoji="1" lang="ja-JP" altLang="en-US" dirty="0"/>
              <a:t>ハンカチ一枚、約６０円。</a:t>
            </a:r>
            <a:endParaRPr kumimoji="1" lang="en-US" altLang="ja-JP"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10</a:t>
            </a:fld>
            <a:endParaRPr kumimoji="1" lang="ja-JP" altLang="en-US"/>
          </a:p>
        </p:txBody>
      </p:sp>
    </p:spTree>
    <p:extLst>
      <p:ext uri="{BB962C8B-B14F-4D97-AF65-F5344CB8AC3E}">
        <p14:creationId xmlns:p14="http://schemas.microsoft.com/office/powerpoint/2010/main" val="414932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新型コロナの影響で集まれない！となった時に、私たちの最寄がした工夫を紹介します。</a:t>
            </a:r>
            <a:endParaRPr kumimoji="1" lang="en-US" altLang="ja-JP" dirty="0"/>
          </a:p>
          <a:p>
            <a:r>
              <a:rPr kumimoji="1" lang="ja-JP" altLang="en-US" dirty="0"/>
              <a:t>コロナ前から、最寄の全員が</a:t>
            </a:r>
            <a:r>
              <a:rPr kumimoji="1" lang="en-US" altLang="ja-JP" dirty="0"/>
              <a:t>LINE</a:t>
            </a:r>
            <a:r>
              <a:rPr kumimoji="1" lang="ja-JP" altLang="en-US" dirty="0"/>
              <a:t>をやっていて、最寄全員が入っている</a:t>
            </a:r>
            <a:r>
              <a:rPr kumimoji="1" lang="en-US" altLang="ja-JP" dirty="0"/>
              <a:t>LINE</a:t>
            </a:r>
            <a:r>
              <a:rPr kumimoji="1" lang="ja-JP" altLang="en-US" dirty="0"/>
              <a:t>グループがありました。</a:t>
            </a:r>
            <a:endParaRPr kumimoji="1" lang="en-US" altLang="ja-JP" dirty="0"/>
          </a:p>
          <a:p>
            <a:r>
              <a:rPr kumimoji="1" lang="ja-JP" altLang="en-US" dirty="0"/>
              <a:t>ですが、連絡を回したり、ちょっとした近況を伝え合うくらいにしか使っていませんでした。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LINE</a:t>
            </a:r>
            <a:r>
              <a:rPr kumimoji="1" lang="ja-JP" altLang="en-US" dirty="0"/>
              <a:t>はしているけれど、知らないもっと便利な機能や活用方法があるらしい、</a:t>
            </a:r>
          </a:p>
          <a:p>
            <a:r>
              <a:rPr kumimoji="1" lang="ja-JP" altLang="en-US" dirty="0"/>
              <a:t>集まれない今、この</a:t>
            </a:r>
            <a:r>
              <a:rPr kumimoji="1" lang="en-US" altLang="ja-JP" dirty="0"/>
              <a:t>LINE</a:t>
            </a:r>
            <a:r>
              <a:rPr kumimoji="1" lang="ja-JP" altLang="en-US" dirty="0"/>
              <a:t>を徹底的に活用しよう！となりました。</a:t>
            </a:r>
            <a:endParaRPr kumimoji="1" lang="en-US" altLang="ja-JP" dirty="0"/>
          </a:p>
          <a:p>
            <a:r>
              <a:rPr kumimoji="1" lang="ja-JP" altLang="en-US" dirty="0"/>
              <a:t>（クリック）まずは、</a:t>
            </a:r>
            <a:r>
              <a:rPr kumimoji="1" lang="en-US" altLang="ja-JP" dirty="0"/>
              <a:t>LINE</a:t>
            </a:r>
            <a:r>
              <a:rPr kumimoji="1" lang="ja-JP" altLang="en-US" dirty="0"/>
              <a:t>上でプチ最寄会ができないかと提案があり、やってみることに。</a:t>
            </a:r>
            <a:endParaRPr kumimoji="1" lang="en-US" altLang="ja-JP" dirty="0"/>
          </a:p>
          <a:p>
            <a:r>
              <a:rPr kumimoji="1" lang="en-US" altLang="ja-JP" dirty="0"/>
              <a:t>3/22</a:t>
            </a:r>
            <a:r>
              <a:rPr kumimoji="1" lang="ja-JP" altLang="en-US" dirty="0"/>
              <a:t>の週に、それぞれが都合のいい時間に読書をして、感想をあげることにしました。</a:t>
            </a:r>
            <a:endParaRPr kumimoji="1" lang="en-US" altLang="ja-JP" dirty="0"/>
          </a:p>
          <a:p>
            <a:r>
              <a:rPr kumimoji="1" lang="ja-JP" altLang="en-US" dirty="0"/>
              <a:t>（クリック）読書の箇所は、婦人之友</a:t>
            </a:r>
            <a:r>
              <a:rPr kumimoji="1" lang="en-US" altLang="ja-JP" dirty="0"/>
              <a:t>4</a:t>
            </a:r>
            <a:r>
              <a:rPr kumimoji="1" lang="ja-JP" altLang="en-US" dirty="0"/>
              <a:t>月号「幸いの根」にしました。</a:t>
            </a:r>
            <a:endParaRPr kumimoji="1" lang="en-US" altLang="ja-JP" dirty="0"/>
          </a:p>
          <a:p>
            <a:r>
              <a:rPr kumimoji="1" lang="ja-JP" altLang="en-US" dirty="0"/>
              <a:t>（クリック）みんなが次々に感想をあげてくれました。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2</a:t>
            </a:fld>
            <a:endParaRPr kumimoji="1" lang="ja-JP" altLang="en-US"/>
          </a:p>
        </p:txBody>
      </p:sp>
    </p:spTree>
    <p:extLst>
      <p:ext uri="{BB962C8B-B14F-4D97-AF65-F5344CB8AC3E}">
        <p14:creationId xmlns:p14="http://schemas.microsoft.com/office/powerpoint/2010/main" val="2878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8650" y="4803934"/>
            <a:ext cx="5619749" cy="4511516"/>
          </a:xfrm>
        </p:spPr>
        <p:txBody>
          <a:bodyPr/>
          <a:lstStyle/>
          <a:p>
            <a:r>
              <a:rPr kumimoji="1" lang="en-US" altLang="ja-JP" dirty="0"/>
              <a:t>LINE</a:t>
            </a:r>
            <a:r>
              <a:rPr kumimoji="1" lang="ja-JP" altLang="en-US" dirty="0"/>
              <a:t>徹底活用として、</a:t>
            </a:r>
            <a:r>
              <a:rPr kumimoji="1" lang="en-US" altLang="ja-JP" dirty="0"/>
              <a:t>2</a:t>
            </a:r>
            <a:r>
              <a:rPr kumimoji="1" lang="ja-JP" altLang="en-US" dirty="0"/>
              <a:t>番目にしたことは、それぞれ自粛期間中に励んだこと、</a:t>
            </a:r>
            <a:endParaRPr kumimoji="1" lang="en-US" altLang="ja-JP" dirty="0"/>
          </a:p>
          <a:p>
            <a:r>
              <a:rPr kumimoji="1" lang="ja-JP" altLang="en-US" dirty="0"/>
              <a:t>励んでいることを報告し合うことでした。</a:t>
            </a:r>
            <a:endParaRPr kumimoji="1" lang="en-US" altLang="ja-JP" dirty="0"/>
          </a:p>
          <a:p>
            <a:endParaRPr kumimoji="1" lang="en-US" altLang="ja-JP" dirty="0"/>
          </a:p>
          <a:p>
            <a:r>
              <a:rPr kumimoji="1" lang="en-US" altLang="ja-JP" dirty="0"/>
              <a:t>I</a:t>
            </a:r>
            <a:r>
              <a:rPr kumimoji="1" lang="ja-JP" altLang="en-US" dirty="0"/>
              <a:t>さんが、作ったマスクの写真を送ってくれたり、</a:t>
            </a:r>
            <a:r>
              <a:rPr kumimoji="1" lang="en-US" altLang="ja-JP" dirty="0"/>
              <a:t>Y</a:t>
            </a:r>
            <a:r>
              <a:rPr kumimoji="1" lang="ja-JP" altLang="en-US" dirty="0"/>
              <a:t>さんが</a:t>
            </a:r>
            <a:r>
              <a:rPr kumimoji="1" lang="en-US" altLang="ja-JP" dirty="0"/>
              <a:t>A</a:t>
            </a:r>
            <a:r>
              <a:rPr kumimoji="1" lang="ja-JP" altLang="en-US" dirty="0"/>
              <a:t>ちゃんと作った</a:t>
            </a:r>
            <a:endParaRPr kumimoji="1" lang="en-US" altLang="ja-JP" dirty="0"/>
          </a:p>
          <a:p>
            <a:r>
              <a:rPr kumimoji="1" lang="ja-JP" altLang="en-US" dirty="0"/>
              <a:t>ケーキの写真を送ってくれたりしました。</a:t>
            </a:r>
            <a:endParaRPr kumimoji="1" lang="en-US" altLang="ja-JP" dirty="0"/>
          </a:p>
          <a:p>
            <a:r>
              <a:rPr kumimoji="1" lang="ja-JP" altLang="en-US" dirty="0"/>
              <a:t>（クリック）</a:t>
            </a:r>
            <a:r>
              <a:rPr kumimoji="1" lang="en-US" altLang="ja-JP" dirty="0"/>
              <a:t>F</a:t>
            </a:r>
            <a:r>
              <a:rPr kumimoji="1" lang="ja-JP" altLang="en-US" dirty="0"/>
              <a:t>さん：手書きのものを写真を撮って、</a:t>
            </a:r>
            <a:r>
              <a:rPr kumimoji="1" lang="en-US" altLang="ja-JP" dirty="0"/>
              <a:t>F</a:t>
            </a:r>
            <a:r>
              <a:rPr kumimoji="1" lang="ja-JP" altLang="en-US" dirty="0"/>
              <a:t>家の励みの様子をあげてくれました。</a:t>
            </a:r>
            <a:endParaRPr kumimoji="1" lang="en-US" altLang="ja-JP" dirty="0"/>
          </a:p>
          <a:p>
            <a:r>
              <a:rPr kumimoji="1" lang="en-US" altLang="ja-JP" dirty="0"/>
              <a:t>	</a:t>
            </a:r>
            <a:r>
              <a:rPr kumimoji="1" lang="ja-JP" altLang="en-US" dirty="0"/>
              <a:t>手書きの文字にホッとします。</a:t>
            </a:r>
            <a:endParaRPr kumimoji="1" lang="en-US" altLang="ja-JP" dirty="0"/>
          </a:p>
          <a:p>
            <a:endParaRPr kumimoji="1" lang="en-US" altLang="ja-JP" dirty="0"/>
          </a:p>
          <a:p>
            <a:r>
              <a:rPr kumimoji="1" lang="en-US" altLang="ja-JP" dirty="0"/>
              <a:t>[</a:t>
            </a:r>
            <a:r>
              <a:rPr kumimoji="1" lang="ja-JP" altLang="en-US" dirty="0"/>
              <a:t>ノートも活用！</a:t>
            </a:r>
            <a:r>
              <a:rPr kumimoji="1" lang="en-US" altLang="ja-JP" dirty="0"/>
              <a:t>]</a:t>
            </a:r>
          </a:p>
          <a:p>
            <a:r>
              <a:rPr kumimoji="1" lang="ja-JP" altLang="en-US" dirty="0"/>
              <a:t>（クリック）</a:t>
            </a:r>
            <a:r>
              <a:rPr kumimoji="1" lang="en-US" altLang="ja-JP" dirty="0"/>
              <a:t>Y</a:t>
            </a:r>
            <a:r>
              <a:rPr kumimoji="1" lang="ja-JP" altLang="en-US" dirty="0"/>
              <a:t>さんから、中央方面では</a:t>
            </a:r>
            <a:r>
              <a:rPr kumimoji="1" lang="en-US" altLang="ja-JP" dirty="0"/>
              <a:t>LINE</a:t>
            </a:r>
            <a:r>
              <a:rPr kumimoji="1" lang="ja-JP" altLang="en-US" dirty="0"/>
              <a:t>のノートを活用しているらしい</a:t>
            </a:r>
            <a:endParaRPr kumimoji="1" lang="en-US" altLang="ja-JP" dirty="0"/>
          </a:p>
          <a:p>
            <a:r>
              <a:rPr kumimoji="1" lang="ja-JP" altLang="en-US" dirty="0"/>
              <a:t>との情報が入る</a:t>
            </a:r>
            <a:endParaRPr kumimoji="1" lang="en-US" altLang="ja-JP" dirty="0"/>
          </a:p>
          <a:p>
            <a:r>
              <a:rPr kumimoji="1" lang="ja-JP" altLang="en-US" dirty="0"/>
              <a:t>　　↓</a:t>
            </a:r>
            <a:endParaRPr kumimoji="1" lang="en-US" altLang="ja-JP" dirty="0"/>
          </a:p>
          <a:p>
            <a:r>
              <a:rPr kumimoji="1" lang="ja-JP" altLang="en-US" dirty="0"/>
              <a:t>どうやるんだろ、うちらもやってみたいね</a:t>
            </a:r>
            <a:endParaRPr kumimoji="1" lang="en-US" altLang="ja-JP" dirty="0"/>
          </a:p>
          <a:p>
            <a:r>
              <a:rPr kumimoji="1" lang="ja-JP" altLang="en-US" dirty="0"/>
              <a:t>　　↓</a:t>
            </a:r>
            <a:endParaRPr kumimoji="1" lang="en-US" altLang="ja-JP" dirty="0"/>
          </a:p>
          <a:p>
            <a:r>
              <a:rPr kumimoji="1" lang="en-US" altLang="ja-JP" dirty="0"/>
              <a:t>I</a:t>
            </a:r>
            <a:r>
              <a:rPr kumimoji="1" lang="ja-JP" altLang="en-US" dirty="0"/>
              <a:t>さんが、娘さんに聞いたりして、図入りの詳しいやり方を</a:t>
            </a:r>
            <a:endParaRPr kumimoji="1" lang="en-US" altLang="ja-JP" dirty="0"/>
          </a:p>
          <a:p>
            <a:r>
              <a:rPr kumimoji="1" lang="ja-JP" altLang="en-US" dirty="0"/>
              <a:t>みんなに送ってくれる</a:t>
            </a:r>
            <a:endParaRPr kumimoji="1" lang="en-US" altLang="ja-JP" dirty="0"/>
          </a:p>
          <a:p>
            <a:r>
              <a:rPr kumimoji="1" lang="ja-JP" altLang="en-US" dirty="0"/>
              <a:t>　　↓</a:t>
            </a:r>
            <a:endParaRPr kumimoji="1" lang="en-US" altLang="ja-JP" dirty="0"/>
          </a:p>
          <a:p>
            <a:r>
              <a:rPr kumimoji="1" lang="ja-JP" altLang="en-US" dirty="0"/>
              <a:t>やってみよう！間違ってても最寄内だから全然大丈夫！？</a:t>
            </a:r>
            <a:endParaRPr kumimoji="1" lang="en-US" altLang="ja-JP" dirty="0"/>
          </a:p>
          <a:p>
            <a:r>
              <a:rPr kumimoji="1" lang="ja-JP" altLang="en-US" dirty="0"/>
              <a:t>あれやこれやと楽しく実験的にやってみた</a:t>
            </a:r>
            <a:endParaRPr kumimoji="1" lang="en-US" altLang="ja-JP" dirty="0"/>
          </a:p>
          <a:p>
            <a:r>
              <a:rPr kumimoji="1" lang="ja-JP" altLang="en-US" dirty="0"/>
              <a:t>ﾉｰﾄのよいところ、トークだと話題が次々流れてしまう。</a:t>
            </a:r>
            <a:endParaRPr kumimoji="1" lang="en-US" altLang="ja-JP" dirty="0"/>
          </a:p>
          <a:p>
            <a:r>
              <a:rPr kumimoji="1" lang="ja-JP" altLang="en-US" dirty="0"/>
              <a:t>１つのトピックスに対してのやり取りができる。流れてしまわない。</a:t>
            </a:r>
            <a:endParaRPr kumimoji="1" lang="en-US" altLang="ja-JP" dirty="0"/>
          </a:p>
          <a:p>
            <a:r>
              <a:rPr kumimoji="1" lang="ja-JP" altLang="en-US" dirty="0"/>
              <a:t>いいね！やコメントもできる</a:t>
            </a:r>
            <a:endParaRPr kumimoji="1" lang="en-US" altLang="ja-JP"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3</a:t>
            </a:fld>
            <a:endParaRPr kumimoji="1" lang="ja-JP" altLang="en-US"/>
          </a:p>
        </p:txBody>
      </p:sp>
    </p:spTree>
    <p:extLst>
      <p:ext uri="{BB962C8B-B14F-4D97-AF65-F5344CB8AC3E}">
        <p14:creationId xmlns:p14="http://schemas.microsoft.com/office/powerpoint/2010/main" val="25061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番目は、イベント機能を使って、励み表を作ってみました。</a:t>
            </a:r>
            <a:endParaRPr kumimoji="1" lang="en-US" altLang="ja-JP" dirty="0"/>
          </a:p>
          <a:p>
            <a:r>
              <a:rPr kumimoji="1" lang="ja-JP" altLang="en-US" dirty="0"/>
              <a:t>イベント機能は、本来は共有のカレンダーでスケジュールを管理するものですが</a:t>
            </a:r>
            <a:r>
              <a:rPr kumimoji="1" lang="en-US" altLang="ja-JP" dirty="0"/>
              <a:t>…</a:t>
            </a:r>
          </a:p>
          <a:p>
            <a:r>
              <a:rPr kumimoji="1" lang="ja-JP" altLang="en-US" dirty="0"/>
              <a:t>前に、最寄でやっていた</a:t>
            </a:r>
            <a:r>
              <a:rPr kumimoji="1" lang="en-US" altLang="ja-JP" dirty="0"/>
              <a:t>Web</a:t>
            </a:r>
            <a:r>
              <a:rPr kumimoji="1" lang="ja-JP" altLang="en-US" dirty="0"/>
              <a:t>励み表の</a:t>
            </a:r>
            <a:r>
              <a:rPr kumimoji="1" lang="en-US" altLang="ja-JP" dirty="0"/>
              <a:t>LINE</a:t>
            </a:r>
            <a:r>
              <a:rPr kumimoji="1" lang="ja-JP" altLang="en-US" dirty="0"/>
              <a:t>版といった感じです。</a:t>
            </a:r>
            <a:endParaRPr kumimoji="1" lang="en-US" altLang="ja-JP" dirty="0"/>
          </a:p>
          <a:p>
            <a:r>
              <a:rPr kumimoji="1" lang="en-US" altLang="ja-JP" dirty="0"/>
              <a:t>5/12</a:t>
            </a:r>
            <a:r>
              <a:rPr kumimoji="1" lang="ja-JP" altLang="en-US" dirty="0"/>
              <a:t>～</a:t>
            </a:r>
            <a:r>
              <a:rPr kumimoji="1" lang="en-US" altLang="ja-JP" dirty="0"/>
              <a:t>5/31</a:t>
            </a:r>
            <a:r>
              <a:rPr kumimoji="1" lang="ja-JP" altLang="en-US" dirty="0"/>
              <a:t>まで、家計簿記帳の励みをしました。</a:t>
            </a:r>
            <a:endParaRPr kumimoji="1" lang="en-US" altLang="ja-JP" dirty="0"/>
          </a:p>
          <a:p>
            <a:r>
              <a:rPr kumimoji="1" lang="en-US" altLang="ja-JP" dirty="0"/>
              <a:t>×</a:t>
            </a:r>
            <a:r>
              <a:rPr kumimoji="1" lang="ja-JP" altLang="en-US" dirty="0"/>
              <a:t>：できなかった</a:t>
            </a:r>
          </a:p>
          <a:p>
            <a:r>
              <a:rPr kumimoji="1" lang="ja-JP" altLang="en-US" dirty="0"/>
              <a:t>△：当座帳のみ記帳</a:t>
            </a:r>
          </a:p>
          <a:p>
            <a:r>
              <a:rPr kumimoji="1" lang="ja-JP" altLang="en-US" dirty="0"/>
              <a:t>〇：家計簿記帳</a:t>
            </a:r>
            <a:r>
              <a:rPr kumimoji="1" lang="en-US" altLang="ja-JP" dirty="0"/>
              <a:t>(</a:t>
            </a:r>
            <a:r>
              <a:rPr kumimoji="1" lang="ja-JP" altLang="en-US" dirty="0"/>
              <a:t>転記</a:t>
            </a:r>
            <a:r>
              <a:rPr kumimoji="1" lang="en-US" altLang="ja-JP" dirty="0"/>
              <a:t>)</a:t>
            </a:r>
            <a:r>
              <a:rPr kumimoji="1" lang="ja-JP" altLang="en-US" dirty="0"/>
              <a:t>できた</a:t>
            </a:r>
          </a:p>
          <a:p>
            <a:r>
              <a:rPr kumimoji="1" lang="ja-JP" altLang="en-US" dirty="0"/>
              <a:t>◎：現金合わせまでできた</a:t>
            </a:r>
            <a:endParaRPr kumimoji="1" lang="en-US" altLang="ja-JP" dirty="0"/>
          </a:p>
          <a:p>
            <a:r>
              <a:rPr kumimoji="1" lang="ja-JP" altLang="en-US" dirty="0"/>
              <a:t>を一人一人が入力します。</a:t>
            </a:r>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4</a:t>
            </a:fld>
            <a:endParaRPr kumimoji="1" lang="ja-JP" altLang="en-US"/>
          </a:p>
        </p:txBody>
      </p:sp>
    </p:spTree>
    <p:extLst>
      <p:ext uri="{BB962C8B-B14F-4D97-AF65-F5344CB8AC3E}">
        <p14:creationId xmlns:p14="http://schemas.microsoft.com/office/powerpoint/2010/main" val="83803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４番目は、</a:t>
            </a:r>
            <a:r>
              <a:rPr kumimoji="1" lang="en-US" altLang="ja-JP" dirty="0"/>
              <a:t>LINE</a:t>
            </a:r>
            <a:r>
              <a:rPr kumimoji="1" lang="ja-JP" altLang="en-US" dirty="0"/>
              <a:t>上で、最寄勉強をやってみました。</a:t>
            </a:r>
            <a:endParaRPr kumimoji="1" lang="en-US" altLang="ja-JP" dirty="0"/>
          </a:p>
          <a:p>
            <a:r>
              <a:rPr kumimoji="1" lang="ja-JP" altLang="en-US" dirty="0"/>
              <a:t>テーマは、冷凍の勉強です。</a:t>
            </a:r>
            <a:endParaRPr kumimoji="1" lang="en-US" altLang="ja-JP" dirty="0"/>
          </a:p>
          <a:p>
            <a:r>
              <a:rPr kumimoji="1" lang="ja-JP" altLang="en-US" dirty="0"/>
              <a:t>婦人之友</a:t>
            </a:r>
            <a:r>
              <a:rPr kumimoji="1" lang="en-US" altLang="ja-JP" dirty="0"/>
              <a:t>7</a:t>
            </a:r>
            <a:r>
              <a:rPr kumimoji="1" lang="ja-JP" altLang="en-US" dirty="0"/>
              <a:t>月号の「新・冷凍術」の記事を読んで、これをみんなでやってみようとなりました。</a:t>
            </a:r>
            <a:endParaRPr kumimoji="1" lang="en-US" altLang="ja-JP" dirty="0"/>
          </a:p>
          <a:p>
            <a:r>
              <a:rPr kumimoji="1" lang="ja-JP" altLang="en-US" dirty="0"/>
              <a:t>まず、</a:t>
            </a:r>
            <a:r>
              <a:rPr kumimoji="1" lang="en-US" altLang="ja-JP" dirty="0"/>
              <a:t>I</a:t>
            </a:r>
            <a:r>
              <a:rPr kumimoji="1" lang="ja-JP" altLang="en-US" dirty="0"/>
              <a:t>さんの呼びかけ</a:t>
            </a:r>
            <a:endParaRPr kumimoji="1" lang="en-US" altLang="ja-JP" dirty="0"/>
          </a:p>
          <a:p>
            <a:r>
              <a:rPr kumimoji="1" lang="ja-JP" altLang="en-US" dirty="0"/>
              <a:t>①　家でしている冷凍術や冷凍している野菜や肉のアイデア募集</a:t>
            </a:r>
          </a:p>
          <a:p>
            <a:r>
              <a:rPr kumimoji="1" lang="ja-JP" altLang="en-US" dirty="0"/>
              <a:t>②　</a:t>
            </a:r>
            <a:r>
              <a:rPr kumimoji="1" lang="en-US" altLang="ja-JP" dirty="0"/>
              <a:t>7</a:t>
            </a:r>
            <a:r>
              <a:rPr kumimoji="1" lang="ja-JP" altLang="en-US" dirty="0"/>
              <a:t>月号 </a:t>
            </a:r>
            <a:r>
              <a:rPr kumimoji="1" lang="en-US" altLang="ja-JP" dirty="0"/>
              <a:t>P2</a:t>
            </a:r>
            <a:r>
              <a:rPr kumimoji="1" lang="ja-JP" altLang="en-US" dirty="0"/>
              <a:t>７のミールキットの中華風豚丼を作ってみて、味の感想・作ってみての感想・アレンジした様子</a:t>
            </a:r>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5</a:t>
            </a:fld>
            <a:endParaRPr kumimoji="1" lang="ja-JP" altLang="en-US"/>
          </a:p>
        </p:txBody>
      </p:sp>
    </p:spTree>
    <p:extLst>
      <p:ext uri="{BB962C8B-B14F-4D97-AF65-F5344CB8AC3E}">
        <p14:creationId xmlns:p14="http://schemas.microsoft.com/office/powerpoint/2010/main" val="51910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t>
            </a:r>
            <a:r>
              <a:rPr kumimoji="1" lang="ja-JP" altLang="en-US" dirty="0"/>
              <a:t>さんが、作ってみての感想と　普段している冷凍の様子をあげてくれました。</a:t>
            </a:r>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6</a:t>
            </a:fld>
            <a:endParaRPr kumimoji="1" lang="ja-JP" altLang="en-US"/>
          </a:p>
        </p:txBody>
      </p:sp>
    </p:spTree>
    <p:extLst>
      <p:ext uri="{BB962C8B-B14F-4D97-AF65-F5344CB8AC3E}">
        <p14:creationId xmlns:p14="http://schemas.microsoft.com/office/powerpoint/2010/main" val="121101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皆が、作ってみた写真や感想をアップしてくれました。</a:t>
            </a:r>
            <a:endParaRPr kumimoji="1" lang="en-US" altLang="ja-JP" dirty="0"/>
          </a:p>
          <a:p>
            <a:endParaRPr kumimoji="1" lang="en-US" altLang="ja-JP" dirty="0"/>
          </a:p>
          <a:p>
            <a:r>
              <a:rPr kumimoji="1" lang="en-US" altLang="ja-JP" dirty="0"/>
              <a:t>I</a:t>
            </a:r>
            <a:r>
              <a:rPr kumimoji="1" lang="ja-JP" altLang="en-US" dirty="0"/>
              <a:t>さん：どんぶりに盛らないで、平皿に盛り付けるところが、子ども達にも新鮮だったみたいで好評</a:t>
            </a:r>
            <a:endParaRPr kumimoji="1" lang="en-US" altLang="ja-JP" dirty="0"/>
          </a:p>
          <a:p>
            <a:r>
              <a:rPr kumimoji="1" lang="ja-JP" altLang="en-US" dirty="0"/>
              <a:t>　　　　　　　我が家では、</a:t>
            </a:r>
            <a:r>
              <a:rPr kumimoji="1" lang="en-US" altLang="ja-JP" dirty="0"/>
              <a:t>2</a:t>
            </a:r>
            <a:r>
              <a:rPr kumimoji="1" lang="ja-JP" altLang="en-US" dirty="0"/>
              <a:t>人前より</a:t>
            </a:r>
            <a:r>
              <a:rPr kumimoji="1" lang="en-US" altLang="ja-JP" dirty="0"/>
              <a:t>1</a:t>
            </a:r>
            <a:r>
              <a:rPr kumimoji="1" lang="ja-JP" altLang="en-US" dirty="0"/>
              <a:t>人前ずつ冷凍の方が使い勝手がいいかも。　　→　</a:t>
            </a:r>
            <a:r>
              <a:rPr kumimoji="1" lang="en-US" altLang="ja-JP" dirty="0"/>
              <a:t>Y</a:t>
            </a:r>
            <a:r>
              <a:rPr kumimoji="1" lang="ja-JP" altLang="en-US" dirty="0"/>
              <a:t>：</a:t>
            </a:r>
            <a:r>
              <a:rPr kumimoji="1" lang="en-US" altLang="ja-JP" dirty="0"/>
              <a:t>1</a:t>
            </a:r>
            <a:r>
              <a:rPr kumimoji="1" lang="ja-JP" altLang="en-US" dirty="0"/>
              <a:t>人前で冷凍してみる</a:t>
            </a:r>
            <a:endParaRPr kumimoji="1" lang="en-US" altLang="ja-JP" dirty="0"/>
          </a:p>
          <a:p>
            <a:r>
              <a:rPr kumimoji="1"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7</a:t>
            </a:fld>
            <a:endParaRPr kumimoji="1" lang="ja-JP" altLang="en-US"/>
          </a:p>
        </p:txBody>
      </p:sp>
    </p:spTree>
    <p:extLst>
      <p:ext uri="{BB962C8B-B14F-4D97-AF65-F5344CB8AC3E}">
        <p14:creationId xmlns:p14="http://schemas.microsoft.com/office/powerpoint/2010/main" val="380760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最寄勉強として、取り組んだことは、もう一つあります。</a:t>
            </a:r>
            <a:endParaRPr kumimoji="1" lang="en-US" altLang="ja-JP" dirty="0"/>
          </a:p>
          <a:p>
            <a:r>
              <a:rPr kumimoji="1" lang="ja-JP" altLang="en-US" dirty="0"/>
              <a:t>プラスチックフリーのことです。</a:t>
            </a:r>
            <a:endParaRPr kumimoji="1" lang="en-US" altLang="ja-JP" dirty="0"/>
          </a:p>
          <a:p>
            <a:r>
              <a:rPr kumimoji="1" lang="ja-JP" altLang="en-US" dirty="0"/>
              <a:t>（クリック）きっかけは、夏の励み表でした。</a:t>
            </a:r>
            <a:endParaRPr kumimoji="1" lang="en-US" altLang="ja-JP" dirty="0"/>
          </a:p>
          <a:p>
            <a:r>
              <a:rPr kumimoji="1" lang="ja-JP" altLang="en-US" dirty="0"/>
              <a:t>夏の励み表の「電気　使用量</a:t>
            </a:r>
            <a:r>
              <a:rPr kumimoji="1" lang="en-US" altLang="ja-JP" dirty="0"/>
              <a:t>or</a:t>
            </a:r>
            <a:r>
              <a:rPr kumimoji="1" lang="ja-JP" altLang="en-US" dirty="0"/>
              <a:t>工夫したこと」の横に</a:t>
            </a:r>
            <a:endParaRPr kumimoji="1" lang="en-US" altLang="ja-JP" dirty="0"/>
          </a:p>
          <a:p>
            <a:r>
              <a:rPr kumimoji="1" lang="ja-JP" altLang="en-US" dirty="0"/>
              <a:t>「プラスチックフリー　実行したこと」と欄がありましたが、</a:t>
            </a:r>
            <a:endParaRPr kumimoji="1" lang="en-US" altLang="ja-JP" dirty="0"/>
          </a:p>
          <a:p>
            <a:r>
              <a:rPr kumimoji="1" lang="ja-JP" altLang="en-US" dirty="0"/>
              <a:t>何を書いたらいいかわからないという声が聞こえてきました。</a:t>
            </a:r>
            <a:endParaRPr kumimoji="1" lang="en-US" altLang="ja-JP" dirty="0"/>
          </a:p>
          <a:p>
            <a:r>
              <a:rPr kumimoji="1" lang="ja-JP" altLang="en-US" dirty="0"/>
              <a:t>そこで、今あるものはやっぱり大事に使いたいけれど、</a:t>
            </a:r>
            <a:endParaRPr kumimoji="1" lang="en-US" altLang="ja-JP" dirty="0"/>
          </a:p>
          <a:p>
            <a:r>
              <a:rPr kumimoji="1" lang="ja-JP" altLang="en-US" dirty="0"/>
              <a:t>次に買い替える時は、プラスチックじゃないものにしたいものを</a:t>
            </a:r>
            <a:endParaRPr kumimoji="1" lang="en-US" altLang="ja-JP" dirty="0"/>
          </a:p>
          <a:p>
            <a:r>
              <a:rPr kumimoji="1" lang="ja-JP" altLang="en-US" dirty="0"/>
              <a:t>リストにしてはどうかとの案があがりました。</a:t>
            </a:r>
            <a:endParaRPr kumimoji="1" lang="en-US" altLang="ja-JP" dirty="0"/>
          </a:p>
          <a:p>
            <a:r>
              <a:rPr kumimoji="1" lang="ja-JP" altLang="en-US" dirty="0"/>
              <a:t>（クリック）皆が考えたリストです。</a:t>
            </a:r>
            <a:endParaRPr kumimoji="1" lang="en-US" altLang="ja-JP" dirty="0"/>
          </a:p>
          <a:p>
            <a:r>
              <a:rPr kumimoji="1" lang="en-US" altLang="ja-JP" dirty="0"/>
              <a:t>I</a:t>
            </a:r>
            <a:r>
              <a:rPr kumimoji="1" lang="ja-JP" altLang="en-US" dirty="0"/>
              <a:t>さんは、アク取りお玉の柄の部分がプラスチックだったのを</a:t>
            </a:r>
            <a:endParaRPr kumimoji="1" lang="en-US" altLang="ja-JP" dirty="0"/>
          </a:p>
          <a:p>
            <a:r>
              <a:rPr kumimoji="1" lang="ja-JP" altLang="en-US" dirty="0"/>
              <a:t>オールステンレスのものに買い替えたそうです。</a:t>
            </a:r>
            <a:endParaRPr kumimoji="1" lang="en-US" altLang="ja-JP" dirty="0"/>
          </a:p>
          <a:p>
            <a:r>
              <a:rPr kumimoji="1" lang="ja-JP" altLang="en-US" dirty="0"/>
              <a:t>ただ、百均で買ったけど、使い勝手が今ひとつ、後で調べたら</a:t>
            </a:r>
            <a:endParaRPr kumimoji="1" lang="en-US" altLang="ja-JP" dirty="0"/>
          </a:p>
          <a:p>
            <a:r>
              <a:rPr kumimoji="1" lang="ja-JP" altLang="en-US" dirty="0"/>
              <a:t>後数百円も出せば、もっと使い勝手の良いものがあったそう。</a:t>
            </a:r>
            <a:endParaRPr kumimoji="1" lang="en-US" altLang="ja-JP" dirty="0"/>
          </a:p>
          <a:p>
            <a:r>
              <a:rPr kumimoji="1" lang="ja-JP" altLang="en-US" dirty="0"/>
              <a:t>そういう意味でも、買い替えるまでに情報収集も必要と話しました。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8</a:t>
            </a:fld>
            <a:endParaRPr kumimoji="1" lang="ja-JP" altLang="en-US"/>
          </a:p>
        </p:txBody>
      </p:sp>
    </p:spTree>
    <p:extLst>
      <p:ext uri="{BB962C8B-B14F-4D97-AF65-F5344CB8AC3E}">
        <p14:creationId xmlns:p14="http://schemas.microsoft.com/office/powerpoint/2010/main" val="26624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これは、我が家の話ですが、洗濯物干し用の角ハンガーはずっとプラスチックのものを使ってきました。</a:t>
            </a:r>
            <a:endParaRPr kumimoji="1" lang="en-US" altLang="ja-JP" dirty="0"/>
          </a:p>
          <a:p>
            <a:r>
              <a:rPr kumimoji="1" lang="en-US" altLang="ja-JP" dirty="0"/>
              <a:t>F</a:t>
            </a:r>
            <a:r>
              <a:rPr kumimoji="1" lang="ja-JP" altLang="en-US" dirty="0"/>
              <a:t>さんが、共同購入で買ったものを</a:t>
            </a:r>
            <a:r>
              <a:rPr kumimoji="1" lang="en-US" altLang="ja-JP" dirty="0"/>
              <a:t>10</a:t>
            </a:r>
            <a:r>
              <a:rPr kumimoji="1" lang="ja-JP" altLang="en-US" dirty="0"/>
              <a:t>年くらい使っていると話しているのを聞いて、</a:t>
            </a:r>
            <a:endParaRPr kumimoji="1" lang="en-US" altLang="ja-JP" dirty="0"/>
          </a:p>
          <a:p>
            <a:r>
              <a:rPr kumimoji="1" lang="ja-JP" altLang="en-US" dirty="0"/>
              <a:t>家計簿を見直してみました。そうしたら、だいたい</a:t>
            </a:r>
            <a:r>
              <a:rPr kumimoji="1" lang="en-US" altLang="ja-JP" dirty="0"/>
              <a:t>2</a:t>
            </a:r>
            <a:r>
              <a:rPr kumimoji="1" lang="ja-JP" altLang="en-US" dirty="0"/>
              <a:t>年くらいで壊れて、買い替えていました。</a:t>
            </a:r>
            <a:endParaRPr kumimoji="1" lang="en-US" altLang="ja-JP" dirty="0"/>
          </a:p>
          <a:p>
            <a:r>
              <a:rPr kumimoji="1" lang="ja-JP" altLang="en-US" dirty="0"/>
              <a:t>残念ながら、現在、共同購入では取り扱ってないそうなので、ネットで調べてみると、無印良品で</a:t>
            </a:r>
            <a:endParaRPr kumimoji="1" lang="en-US" altLang="ja-JP" dirty="0"/>
          </a:p>
          <a:p>
            <a:r>
              <a:rPr kumimoji="1" lang="ja-JP" altLang="en-US" dirty="0"/>
              <a:t>オールステンレスのものが</a:t>
            </a:r>
            <a:r>
              <a:rPr kumimoji="1" lang="en-US" altLang="ja-JP" dirty="0"/>
              <a:t>3173</a:t>
            </a:r>
            <a:r>
              <a:rPr kumimoji="1" lang="ja-JP" altLang="en-US" dirty="0"/>
              <a:t>円でありました。</a:t>
            </a:r>
            <a:endParaRPr kumimoji="1" lang="en-US" altLang="ja-JP" dirty="0"/>
          </a:p>
          <a:p>
            <a:r>
              <a:rPr kumimoji="1" lang="en-US" altLang="ja-JP" dirty="0"/>
              <a:t>10</a:t>
            </a:r>
            <a:r>
              <a:rPr kumimoji="1" lang="ja-JP" altLang="en-US" dirty="0"/>
              <a:t>年使えるとすれば、経済的にも、ステンレスのものの方がお得ということもわかりました。</a:t>
            </a:r>
            <a:endParaRPr kumimoji="1" lang="en-US" altLang="ja-JP" dirty="0"/>
          </a:p>
          <a:p>
            <a:r>
              <a:rPr kumimoji="1" lang="ja-JP" altLang="en-US" dirty="0"/>
              <a:t>また、書類ケースや自転車かごも、同じくらいの値段か、安いものがあることがわかりました。</a:t>
            </a:r>
            <a:endParaRPr kumimoji="1" lang="en-US" altLang="ja-JP" dirty="0"/>
          </a:p>
          <a:p>
            <a:endParaRPr kumimoji="1" lang="en-US" altLang="ja-JP" dirty="0"/>
          </a:p>
          <a:p>
            <a:r>
              <a:rPr kumimoji="1" lang="ja-JP" altLang="en-US" dirty="0"/>
              <a:t>この勉強をして、みんなの意識が変わってきました（エピソード）</a:t>
            </a:r>
            <a:endParaRPr kumimoji="1" lang="en-US" altLang="ja-JP" dirty="0"/>
          </a:p>
          <a:p>
            <a:r>
              <a:rPr kumimoji="1" lang="en-US" altLang="ja-JP" dirty="0"/>
              <a:t>Y</a:t>
            </a:r>
            <a:r>
              <a:rPr kumimoji="1" lang="ja-JP" altLang="en-US" dirty="0"/>
              <a:t>さん：ベランダにプラスチック製品を出しっぱなしにしないようになった、</a:t>
            </a:r>
            <a:endParaRPr kumimoji="1" lang="en-US" altLang="ja-JP" dirty="0"/>
          </a:p>
          <a:p>
            <a:r>
              <a:rPr kumimoji="1" lang="ja-JP" altLang="en-US" dirty="0"/>
              <a:t>今までだったら、放置していた壊れたバケツもすぐに処分した</a:t>
            </a:r>
            <a:endParaRPr kumimoji="1" lang="en-US" altLang="ja-JP" dirty="0"/>
          </a:p>
          <a:p>
            <a:r>
              <a:rPr kumimoji="1" lang="en-US" altLang="ja-JP" dirty="0"/>
              <a:t>S</a:t>
            </a:r>
            <a:r>
              <a:rPr kumimoji="1" lang="ja-JP" altLang="en-US" dirty="0"/>
              <a:t>さん：作りおきなどのものをラップをかけて保存→蓋つき容器に</a:t>
            </a:r>
            <a:endParaRPr kumimoji="1" lang="en-US" altLang="ja-JP" dirty="0"/>
          </a:p>
          <a:p>
            <a:r>
              <a:rPr kumimoji="1" lang="ja-JP" altLang="en-US" dirty="0"/>
              <a:t>今朝、冷蔵庫を見たら、ラップをかけたものが何も入ってなかった</a:t>
            </a:r>
            <a:endParaRPr kumimoji="1" lang="en-US" altLang="ja-JP" dirty="0"/>
          </a:p>
          <a:p>
            <a:r>
              <a:rPr kumimoji="1" lang="ja-JP" altLang="en-US" dirty="0"/>
              <a:t>「蓋つき容器の方が保存状態よく、味がよいまま保存できる」と皆に教えてくれた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914BFA0-F009-45B6-AFD2-E7B0DAAB378A}" type="slidenum">
              <a:rPr kumimoji="1" lang="ja-JP" altLang="en-US" smtClean="0"/>
              <a:t>9</a:t>
            </a:fld>
            <a:endParaRPr kumimoji="1" lang="ja-JP" altLang="en-US"/>
          </a:p>
        </p:txBody>
      </p:sp>
    </p:spTree>
    <p:extLst>
      <p:ext uri="{BB962C8B-B14F-4D97-AF65-F5344CB8AC3E}">
        <p14:creationId xmlns:p14="http://schemas.microsoft.com/office/powerpoint/2010/main" val="4135067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1AF4802C-B65E-49DC-A366-CE790A98D53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85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Tree>
    <p:extLst>
      <p:ext uri="{BB962C8B-B14F-4D97-AF65-F5344CB8AC3E}">
        <p14:creationId xmlns:p14="http://schemas.microsoft.com/office/powerpoint/2010/main" val="8199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53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58C507AD-1571-42E4-B725-3DB366D56EEA}"/>
              </a:ext>
            </a:extLst>
          </p:cNvPr>
          <p:cNvSpPr/>
          <p:nvPr userDrawn="1"/>
        </p:nvSpPr>
        <p:spPr>
          <a:xfrm>
            <a:off x="1162555" y="4095478"/>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236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Tree>
    <p:extLst>
      <p:ext uri="{BB962C8B-B14F-4D97-AF65-F5344CB8AC3E}">
        <p14:creationId xmlns:p14="http://schemas.microsoft.com/office/powerpoint/2010/main" val="168711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70AE3ACC-A4C9-440B-B312-C5736E0DD52A}"/>
              </a:ext>
            </a:extLst>
          </p:cNvPr>
          <p:cNvSpPr/>
          <p:nvPr userDrawn="1"/>
        </p:nvSpPr>
        <p:spPr>
          <a:xfrm>
            <a:off x="1162555" y="3335628"/>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868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0FDD7E7B-C0B1-419B-B558-C22892C23E9E}"/>
              </a:ext>
            </a:extLst>
          </p:cNvPr>
          <p:cNvSpPr/>
          <p:nvPr userDrawn="1"/>
        </p:nvSpPr>
        <p:spPr>
          <a:xfrm>
            <a:off x="1189186" y="3351532"/>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957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9FB14A25-6BFE-43BC-9CAC-209C229D4295}"/>
              </a:ext>
            </a:extLst>
          </p:cNvPr>
          <p:cNvSpPr/>
          <p:nvPr userDrawn="1"/>
        </p:nvSpPr>
        <p:spPr>
          <a:xfrm>
            <a:off x="1162555" y="2279559"/>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97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1FFD1E3E-D37C-4EEB-BEE7-D64DCA334FF3}"/>
              </a:ext>
            </a:extLst>
          </p:cNvPr>
          <p:cNvSpPr/>
          <p:nvPr userDrawn="1"/>
        </p:nvSpPr>
        <p:spPr>
          <a:xfrm rot="5400000">
            <a:off x="3738712" y="3333055"/>
            <a:ext cx="4968992" cy="1166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821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09212278-5905-4B6D-A738-8C99133577D0}"/>
              </a:ext>
            </a:extLst>
          </p:cNvPr>
          <p:cNvSpPr/>
          <p:nvPr userDrawn="1"/>
        </p:nvSpPr>
        <p:spPr>
          <a:xfrm>
            <a:off x="1162555" y="2279559"/>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005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正方形/長方形 6">
            <a:extLst>
              <a:ext uri="{FF2B5EF4-FFF2-40B4-BE49-F238E27FC236}">
                <a16:creationId xmlns:a16="http://schemas.microsoft.com/office/drawing/2014/main" id="{54022FEA-D263-4129-B994-E13E8745E846}"/>
              </a:ext>
            </a:extLst>
          </p:cNvPr>
          <p:cNvSpPr/>
          <p:nvPr userDrawn="1"/>
        </p:nvSpPr>
        <p:spPr>
          <a:xfrm>
            <a:off x="1075263" y="3494831"/>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12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79EC3673-DF46-4410-8CCF-2827FCE3A497}"/>
              </a:ext>
            </a:extLst>
          </p:cNvPr>
          <p:cNvSpPr/>
          <p:nvPr userDrawn="1"/>
        </p:nvSpPr>
        <p:spPr>
          <a:xfrm>
            <a:off x="1162555" y="2279559"/>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26288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正方形/長方形 9">
            <a:extLst>
              <a:ext uri="{FF2B5EF4-FFF2-40B4-BE49-F238E27FC236}">
                <a16:creationId xmlns:a16="http://schemas.microsoft.com/office/drawing/2014/main" id="{0EE33D88-A231-4DC4-AFCE-4412D8309E16}"/>
              </a:ext>
            </a:extLst>
          </p:cNvPr>
          <p:cNvSpPr/>
          <p:nvPr userDrawn="1"/>
        </p:nvSpPr>
        <p:spPr>
          <a:xfrm>
            <a:off x="1162555" y="2279559"/>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349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正方形/長方形 5">
            <a:extLst>
              <a:ext uri="{FF2B5EF4-FFF2-40B4-BE49-F238E27FC236}">
                <a16:creationId xmlns:a16="http://schemas.microsoft.com/office/drawing/2014/main" id="{76D0AD77-DF64-4442-9BB4-E10FC7BCAB3F}"/>
              </a:ext>
            </a:extLst>
          </p:cNvPr>
          <p:cNvSpPr/>
          <p:nvPr userDrawn="1"/>
        </p:nvSpPr>
        <p:spPr>
          <a:xfrm>
            <a:off x="1162555" y="2279559"/>
            <a:ext cx="6798736" cy="1722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066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Tree>
    <p:extLst>
      <p:ext uri="{BB962C8B-B14F-4D97-AF65-F5344CB8AC3E}">
        <p14:creationId xmlns:p14="http://schemas.microsoft.com/office/powerpoint/2010/main" val="127000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正方形/長方形 7">
            <a:extLst>
              <a:ext uri="{FF2B5EF4-FFF2-40B4-BE49-F238E27FC236}">
                <a16:creationId xmlns:a16="http://schemas.microsoft.com/office/drawing/2014/main" id="{8901DF95-8630-4A46-AE5B-DB8CA1B6EDEC}"/>
              </a:ext>
            </a:extLst>
          </p:cNvPr>
          <p:cNvSpPr/>
          <p:nvPr userDrawn="1"/>
        </p:nvSpPr>
        <p:spPr>
          <a:xfrm>
            <a:off x="1066798" y="2848090"/>
            <a:ext cx="2809743" cy="1030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44171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6D6F17-3CC4-4755-B2EB-B7D589EB969E}" type="datetimeFigureOut">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F4802C-B65E-49DC-A366-CE790A98D538}" type="slidenum">
              <a:rPr kumimoji="1" lang="ja-JP" altLang="en-US" smtClean="0"/>
              <a:t>‹#›</a:t>
            </a:fld>
            <a:endParaRPr kumimoji="1" lang="ja-JP" altLang="en-US"/>
          </a:p>
        </p:txBody>
      </p:sp>
    </p:spTree>
    <p:extLst>
      <p:ext uri="{BB962C8B-B14F-4D97-AF65-F5344CB8AC3E}">
        <p14:creationId xmlns:p14="http://schemas.microsoft.com/office/powerpoint/2010/main" val="268630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publicdomainpictures.net/view-image.php?image=59005&amp;picture=&amp;jazyk=JP"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a:ext>
              <a:ext uri="{837473B0-CC2E-450A-ABE3-18F120FF3D39}">
                <a1611:picAttrSrcUrl xmlns:a1611="http://schemas.microsoft.com/office/drawing/2016/11/main" r:id="rId20"/>
              </a:ext>
            </a:extLst>
          </a:blip>
          <a:srcRect/>
          <a:stretch>
            <a:fillRect/>
          </a:stretch>
        </a:blip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6D6F17-3CC4-4755-B2EB-B7D589EB969E}" type="datetimeFigureOut">
              <a:rPr kumimoji="1" lang="ja-JP" altLang="en-US" smtClean="0"/>
              <a:t>2020/10/19</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F4802C-B65E-49DC-A366-CE790A98D538}" type="slidenum">
              <a:rPr kumimoji="1" lang="ja-JP" altLang="en-US" smtClean="0"/>
              <a:t>‹#›</a:t>
            </a:fld>
            <a:endParaRPr kumimoji="1" lang="ja-JP" altLang="en-US"/>
          </a:p>
        </p:txBody>
      </p:sp>
    </p:spTree>
    <p:extLst>
      <p:ext uri="{BB962C8B-B14F-4D97-AF65-F5344CB8AC3E}">
        <p14:creationId xmlns:p14="http://schemas.microsoft.com/office/powerpoint/2010/main" val="204326054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AB56-5A12-45F1-AE1A-4CBDA605A849}"/>
              </a:ext>
            </a:extLst>
          </p:cNvPr>
          <p:cNvSpPr>
            <a:spLocks noGrp="1"/>
          </p:cNvSpPr>
          <p:nvPr>
            <p:ph type="ctrTitle"/>
          </p:nvPr>
        </p:nvSpPr>
        <p:spPr>
          <a:noFill/>
        </p:spPr>
        <p:txBody>
          <a:bodyPr anchor="ctr" anchorCtr="0"/>
          <a:lstStyle/>
          <a:p>
            <a:r>
              <a:rPr lang="ja-JP" altLang="en-US" dirty="0"/>
              <a:t>茨木春日最寄</a:t>
            </a:r>
            <a:endParaRPr kumimoji="1" lang="ja-JP" altLang="en-US" dirty="0"/>
          </a:p>
        </p:txBody>
      </p:sp>
      <p:sp>
        <p:nvSpPr>
          <p:cNvPr id="5" name="字幕 4">
            <a:extLst>
              <a:ext uri="{FF2B5EF4-FFF2-40B4-BE49-F238E27FC236}">
                <a16:creationId xmlns:a16="http://schemas.microsoft.com/office/drawing/2014/main" id="{6EB49E6D-0D44-418E-8B30-F8FD16548146}"/>
              </a:ext>
            </a:extLst>
          </p:cNvPr>
          <p:cNvSpPr>
            <a:spLocks noGrp="1"/>
          </p:cNvSpPr>
          <p:nvPr>
            <p:ph type="subTitle" idx="1"/>
          </p:nvPr>
        </p:nvSpPr>
        <p:spPr/>
        <p:txBody>
          <a:bodyPr>
            <a:normAutofit/>
          </a:bodyPr>
          <a:lstStyle/>
          <a:p>
            <a:pPr algn="l"/>
            <a:endParaRPr lang="ja-JP" altLang="en-US" sz="3200" dirty="0"/>
          </a:p>
        </p:txBody>
      </p:sp>
    </p:spTree>
    <p:extLst>
      <p:ext uri="{BB962C8B-B14F-4D97-AF65-F5344CB8AC3E}">
        <p14:creationId xmlns:p14="http://schemas.microsoft.com/office/powerpoint/2010/main" val="189805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9C74506-390A-49CB-9E7A-DE432D80B85C}"/>
              </a:ext>
            </a:extLst>
          </p:cNvPr>
          <p:cNvSpPr>
            <a:spLocks noGrp="1"/>
          </p:cNvSpPr>
          <p:nvPr>
            <p:ph type="title"/>
          </p:nvPr>
        </p:nvSpPr>
        <p:spPr>
          <a:xfrm>
            <a:off x="833966" y="618536"/>
            <a:ext cx="5300134" cy="608663"/>
          </a:xfrm>
          <a:ln w="28575">
            <a:solidFill>
              <a:srgbClr val="FFC000"/>
            </a:solidFill>
          </a:ln>
        </p:spPr>
        <p:txBody>
          <a:bodyPr>
            <a:normAutofit fontScale="90000"/>
          </a:bodyPr>
          <a:lstStyle/>
          <a:p>
            <a:pPr algn="l"/>
            <a:r>
              <a:rPr kumimoji="1" lang="ja-JP" altLang="en-US" dirty="0"/>
              <a:t>プラスティックフリーのこと</a:t>
            </a:r>
          </a:p>
        </p:txBody>
      </p:sp>
      <p:pic>
        <p:nvPicPr>
          <p:cNvPr id="6" name="図 5" descr="バスケット, 容器, 座る, バッグ が含まれている画像&#10;&#10;自動的に生成された説明">
            <a:extLst>
              <a:ext uri="{FF2B5EF4-FFF2-40B4-BE49-F238E27FC236}">
                <a16:creationId xmlns:a16="http://schemas.microsoft.com/office/drawing/2014/main" id="{5E2D1863-0C02-48B5-8B2B-A36A4677C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711" y="2030039"/>
            <a:ext cx="2937934" cy="1653234"/>
          </a:xfrm>
          <a:prstGeom prst="rect">
            <a:avLst/>
          </a:prstGeom>
        </p:spPr>
      </p:pic>
      <p:pic>
        <p:nvPicPr>
          <p:cNvPr id="8" name="図 7" descr="屋外, 自転車, 小さい, フロント が含まれている画像&#10;&#10;自動的に生成された説明">
            <a:extLst>
              <a:ext uri="{FF2B5EF4-FFF2-40B4-BE49-F238E27FC236}">
                <a16:creationId xmlns:a16="http://schemas.microsoft.com/office/drawing/2014/main" id="{FCA9BBC4-F780-474C-8889-36605E778E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59565" y="4001344"/>
            <a:ext cx="3312436" cy="2238120"/>
          </a:xfrm>
          <a:prstGeom prst="rect">
            <a:avLst/>
          </a:prstGeom>
        </p:spPr>
      </p:pic>
      <p:pic>
        <p:nvPicPr>
          <p:cNvPr id="9" name="図 8">
            <a:extLst>
              <a:ext uri="{FF2B5EF4-FFF2-40B4-BE49-F238E27FC236}">
                <a16:creationId xmlns:a16="http://schemas.microsoft.com/office/drawing/2014/main" id="{2FE10A89-E771-4F4B-8B8D-D88A4EDA65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9970" y="2254341"/>
            <a:ext cx="2645069" cy="3494006"/>
          </a:xfrm>
          <a:prstGeom prst="rect">
            <a:avLst/>
          </a:prstGeom>
        </p:spPr>
      </p:pic>
      <p:sp>
        <p:nvSpPr>
          <p:cNvPr id="2" name="テキスト ボックス 1">
            <a:extLst>
              <a:ext uri="{FF2B5EF4-FFF2-40B4-BE49-F238E27FC236}">
                <a16:creationId xmlns:a16="http://schemas.microsoft.com/office/drawing/2014/main" id="{11AEEB65-0168-4D19-94CF-67CD363F0C22}"/>
              </a:ext>
            </a:extLst>
          </p:cNvPr>
          <p:cNvSpPr txBox="1"/>
          <p:nvPr/>
        </p:nvSpPr>
        <p:spPr>
          <a:xfrm>
            <a:off x="833966" y="1362973"/>
            <a:ext cx="5300133" cy="461665"/>
          </a:xfrm>
          <a:prstGeom prst="rect">
            <a:avLst/>
          </a:prstGeom>
          <a:noFill/>
        </p:spPr>
        <p:txBody>
          <a:bodyPr wrap="square" rtlCol="0">
            <a:spAutoFit/>
          </a:bodyPr>
          <a:lstStyle/>
          <a:p>
            <a:r>
              <a:rPr kumimoji="1" lang="ja-JP" altLang="en-US" sz="2400" dirty="0">
                <a:solidFill>
                  <a:srgbClr val="00B050"/>
                </a:solidFill>
              </a:rPr>
              <a:t>自転車かごカバー作ってみました！</a:t>
            </a:r>
          </a:p>
        </p:txBody>
      </p:sp>
    </p:spTree>
    <p:extLst>
      <p:ext uri="{BB962C8B-B14F-4D97-AF65-F5344CB8AC3E}">
        <p14:creationId xmlns:p14="http://schemas.microsoft.com/office/powerpoint/2010/main" val="29757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7A70487-E70C-4B84-B214-23605F3832FE}"/>
              </a:ext>
            </a:extLst>
          </p:cNvPr>
          <p:cNvSpPr>
            <a:spLocks noGrp="1"/>
          </p:cNvSpPr>
          <p:nvPr>
            <p:ph type="title"/>
          </p:nvPr>
        </p:nvSpPr>
        <p:spPr>
          <a:xfrm>
            <a:off x="571500" y="553387"/>
            <a:ext cx="8096250" cy="738844"/>
          </a:xfrm>
          <a:ln w="38100">
            <a:solidFill>
              <a:srgbClr val="FFC000"/>
            </a:solidFill>
          </a:ln>
        </p:spPr>
        <p:txBody>
          <a:bodyPr>
            <a:normAutofit fontScale="90000"/>
          </a:bodyPr>
          <a:lstStyle/>
          <a:p>
            <a:pPr algn="l"/>
            <a:r>
              <a:rPr lang="ja-JP" altLang="en-US" dirty="0"/>
              <a:t>新型コロナで集まれない！私たちの工夫</a:t>
            </a:r>
          </a:p>
        </p:txBody>
      </p:sp>
      <p:sp>
        <p:nvSpPr>
          <p:cNvPr id="8" name="コンテンツ プレースホルダー 7">
            <a:extLst>
              <a:ext uri="{FF2B5EF4-FFF2-40B4-BE49-F238E27FC236}">
                <a16:creationId xmlns:a16="http://schemas.microsoft.com/office/drawing/2014/main" id="{B799B1F5-DBBC-47E1-9581-EEB7668C1CC4}"/>
              </a:ext>
            </a:extLst>
          </p:cNvPr>
          <p:cNvSpPr>
            <a:spLocks noGrp="1"/>
          </p:cNvSpPr>
          <p:nvPr>
            <p:ph idx="1"/>
          </p:nvPr>
        </p:nvSpPr>
        <p:spPr>
          <a:xfrm>
            <a:off x="552450" y="1471549"/>
            <a:ext cx="8020050" cy="4338701"/>
          </a:xfrm>
        </p:spPr>
        <p:txBody>
          <a:bodyPr/>
          <a:lstStyle/>
          <a:p>
            <a:pPr>
              <a:buClr>
                <a:schemeClr val="accent2">
                  <a:lumMod val="50000"/>
                </a:schemeClr>
              </a:buClr>
              <a:buFont typeface="Yu Gothic" panose="020B0400000000000000" pitchFamily="50" charset="-128"/>
              <a:buChar char="☆"/>
            </a:pPr>
            <a:r>
              <a:rPr lang="en-US" altLang="ja-JP" sz="2800" b="1" dirty="0"/>
              <a:t>LINE</a:t>
            </a:r>
            <a:r>
              <a:rPr lang="ja-JP" altLang="en-US" sz="2800" b="1" dirty="0"/>
              <a:t>徹底活用</a:t>
            </a:r>
            <a:endParaRPr lang="en-US" altLang="ja-JP" sz="2800" b="1" dirty="0"/>
          </a:p>
          <a:p>
            <a:pPr marL="914400" lvl="1" indent="-457200">
              <a:buClr>
                <a:schemeClr val="accent2">
                  <a:lumMod val="50000"/>
                </a:schemeClr>
              </a:buClr>
              <a:buFont typeface="+mj-ea"/>
              <a:buAutoNum type="circleNumDbPlain"/>
            </a:pPr>
            <a:r>
              <a:rPr lang="ja-JP" altLang="en-US" sz="2400" b="1" dirty="0"/>
              <a:t>プチ最寄会</a:t>
            </a:r>
            <a:endParaRPr lang="en-US" altLang="ja-JP" sz="2400" b="1" dirty="0"/>
          </a:p>
        </p:txBody>
      </p:sp>
      <p:pic>
        <p:nvPicPr>
          <p:cNvPr id="9" name="図 8">
            <a:extLst>
              <a:ext uri="{FF2B5EF4-FFF2-40B4-BE49-F238E27FC236}">
                <a16:creationId xmlns:a16="http://schemas.microsoft.com/office/drawing/2014/main" id="{89892B07-3ABB-4C9B-8909-479380912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4496" y="3435706"/>
            <a:ext cx="3145668" cy="1834973"/>
          </a:xfrm>
          <a:prstGeom prst="rect">
            <a:avLst/>
          </a:prstGeom>
        </p:spPr>
      </p:pic>
      <p:pic>
        <p:nvPicPr>
          <p:cNvPr id="10" name="図 9">
            <a:extLst>
              <a:ext uri="{FF2B5EF4-FFF2-40B4-BE49-F238E27FC236}">
                <a16:creationId xmlns:a16="http://schemas.microsoft.com/office/drawing/2014/main" id="{183F0E45-6A57-49BD-B1AD-5F260F1AB7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145" y="2119100"/>
            <a:ext cx="1463976" cy="1903866"/>
          </a:xfrm>
          <a:prstGeom prst="rect">
            <a:avLst/>
          </a:prstGeom>
        </p:spPr>
      </p:pic>
      <p:pic>
        <p:nvPicPr>
          <p:cNvPr id="11" name="図 10">
            <a:extLst>
              <a:ext uri="{FF2B5EF4-FFF2-40B4-BE49-F238E27FC236}">
                <a16:creationId xmlns:a16="http://schemas.microsoft.com/office/drawing/2014/main" id="{DB47B636-52E1-40C3-9E9F-2DFAC1FF55B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4631" y="4441574"/>
            <a:ext cx="1551490" cy="1889753"/>
          </a:xfrm>
          <a:prstGeom prst="rect">
            <a:avLst/>
          </a:prstGeom>
        </p:spPr>
      </p:pic>
      <p:pic>
        <p:nvPicPr>
          <p:cNvPr id="13" name="図 12">
            <a:extLst>
              <a:ext uri="{FF2B5EF4-FFF2-40B4-BE49-F238E27FC236}">
                <a16:creationId xmlns:a16="http://schemas.microsoft.com/office/drawing/2014/main" id="{A831E4B9-FA13-446F-B520-4AA8BE0632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99"/>
          <a:stretch/>
        </p:blipFill>
        <p:spPr>
          <a:xfrm>
            <a:off x="6988272" y="4496354"/>
            <a:ext cx="1679478" cy="1834973"/>
          </a:xfrm>
          <a:prstGeom prst="flowChartDocument">
            <a:avLst/>
          </a:prstGeom>
        </p:spPr>
      </p:pic>
      <p:pic>
        <p:nvPicPr>
          <p:cNvPr id="14" name="図 13">
            <a:extLst>
              <a:ext uri="{FF2B5EF4-FFF2-40B4-BE49-F238E27FC236}">
                <a16:creationId xmlns:a16="http://schemas.microsoft.com/office/drawing/2014/main" id="{C2164823-A9B1-47BC-AE7B-25042718F7D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88272" y="2095185"/>
            <a:ext cx="1537870" cy="2019888"/>
          </a:xfrm>
          <a:prstGeom prst="rect">
            <a:avLst/>
          </a:prstGeom>
        </p:spPr>
      </p:pic>
      <p:sp>
        <p:nvSpPr>
          <p:cNvPr id="2" name="吹き出し: 円形 1">
            <a:extLst>
              <a:ext uri="{FF2B5EF4-FFF2-40B4-BE49-F238E27FC236}">
                <a16:creationId xmlns:a16="http://schemas.microsoft.com/office/drawing/2014/main" id="{239BDCCD-21E5-475B-85EF-5D852A8ECB3E}"/>
              </a:ext>
            </a:extLst>
          </p:cNvPr>
          <p:cNvSpPr/>
          <p:nvPr/>
        </p:nvSpPr>
        <p:spPr>
          <a:xfrm>
            <a:off x="4821653" y="1673512"/>
            <a:ext cx="2091087" cy="1679892"/>
          </a:xfrm>
          <a:prstGeom prst="wedgeEllipseCallou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3300"/>
                </a:solidFill>
              </a:rPr>
              <a:t>それぞれが読書感想を</a:t>
            </a:r>
            <a:endParaRPr lang="en-US" altLang="ja-JP" sz="2000" b="1" dirty="0">
              <a:solidFill>
                <a:srgbClr val="FF3300"/>
              </a:solidFill>
            </a:endParaRPr>
          </a:p>
          <a:p>
            <a:pPr algn="ctr"/>
            <a:r>
              <a:rPr kumimoji="1" lang="ja-JP" altLang="en-US" sz="2000" b="1" dirty="0">
                <a:solidFill>
                  <a:srgbClr val="FF3300"/>
                </a:solidFill>
              </a:rPr>
              <a:t>あげる</a:t>
            </a:r>
          </a:p>
        </p:txBody>
      </p:sp>
    </p:spTree>
    <p:extLst>
      <p:ext uri="{BB962C8B-B14F-4D97-AF65-F5344CB8AC3E}">
        <p14:creationId xmlns:p14="http://schemas.microsoft.com/office/powerpoint/2010/main" val="41812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7">
            <a:extLst>
              <a:ext uri="{FF2B5EF4-FFF2-40B4-BE49-F238E27FC236}">
                <a16:creationId xmlns:a16="http://schemas.microsoft.com/office/drawing/2014/main" id="{1C458888-7C68-43AD-BD57-AA162E13F541}"/>
              </a:ext>
            </a:extLst>
          </p:cNvPr>
          <p:cNvSpPr txBox="1">
            <a:spLocks/>
          </p:cNvSpPr>
          <p:nvPr/>
        </p:nvSpPr>
        <p:spPr>
          <a:xfrm>
            <a:off x="552450" y="1566799"/>
            <a:ext cx="8020050" cy="433870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buClr>
                <a:schemeClr val="accent2">
                  <a:lumMod val="50000"/>
                </a:schemeClr>
              </a:buClr>
              <a:buFont typeface="Yu Gothic" panose="020B0400000000000000" pitchFamily="50" charset="-128"/>
              <a:buChar char="☆"/>
            </a:pPr>
            <a:r>
              <a:rPr lang="en-US" altLang="ja-JP" sz="2800" b="1" dirty="0"/>
              <a:t>LINE</a:t>
            </a:r>
            <a:r>
              <a:rPr lang="ja-JP" altLang="en-US" sz="2800" b="1" dirty="0"/>
              <a:t>徹底活用</a:t>
            </a:r>
            <a:endParaRPr lang="en-US" altLang="ja-JP" sz="2800" b="1" dirty="0"/>
          </a:p>
          <a:p>
            <a:pPr marL="914400" lvl="1" indent="-457200">
              <a:buClr>
                <a:schemeClr val="accent2">
                  <a:lumMod val="50000"/>
                </a:schemeClr>
              </a:buClr>
              <a:buFont typeface="+mj-ea"/>
              <a:buAutoNum type="circleNumDbPlain" startAt="2"/>
            </a:pPr>
            <a:r>
              <a:rPr lang="ja-JP" altLang="en-US" sz="2400" b="1" dirty="0"/>
              <a:t>励んでいることを報告し合う</a:t>
            </a:r>
            <a:endParaRPr lang="en-US" altLang="ja-JP" b="1" dirty="0"/>
          </a:p>
        </p:txBody>
      </p:sp>
      <p:sp>
        <p:nvSpPr>
          <p:cNvPr id="14" name="タイトル 4">
            <a:extLst>
              <a:ext uri="{FF2B5EF4-FFF2-40B4-BE49-F238E27FC236}">
                <a16:creationId xmlns:a16="http://schemas.microsoft.com/office/drawing/2014/main" id="{79453197-B7D4-4D00-89C4-E9385B2A39F1}"/>
              </a:ext>
            </a:extLst>
          </p:cNvPr>
          <p:cNvSpPr>
            <a:spLocks noGrp="1"/>
          </p:cNvSpPr>
          <p:nvPr>
            <p:ph type="title"/>
          </p:nvPr>
        </p:nvSpPr>
        <p:spPr>
          <a:xfrm>
            <a:off x="571500" y="553387"/>
            <a:ext cx="8096250" cy="738844"/>
          </a:xfrm>
          <a:ln w="38100">
            <a:solidFill>
              <a:srgbClr val="FFC000"/>
            </a:solidFill>
          </a:ln>
        </p:spPr>
        <p:txBody>
          <a:bodyPr>
            <a:normAutofit fontScale="90000"/>
          </a:bodyPr>
          <a:lstStyle/>
          <a:p>
            <a:pPr algn="l"/>
            <a:r>
              <a:rPr lang="ja-JP" altLang="en-US" dirty="0"/>
              <a:t>新型コロナで集まれない！私たちの工夫</a:t>
            </a:r>
          </a:p>
        </p:txBody>
      </p:sp>
      <p:pic>
        <p:nvPicPr>
          <p:cNvPr id="3" name="図 2" descr="テーブルの上にあるケーキとコーヒー&#10;&#10;自動的に生成された説明">
            <a:extLst>
              <a:ext uri="{FF2B5EF4-FFF2-40B4-BE49-F238E27FC236}">
                <a16:creationId xmlns:a16="http://schemas.microsoft.com/office/drawing/2014/main" id="{C2E9E1E7-5EA2-4225-88F6-6ACA840167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7380" y="4571388"/>
            <a:ext cx="2689621" cy="1342909"/>
          </a:xfrm>
          <a:prstGeom prst="rect">
            <a:avLst/>
          </a:prstGeom>
        </p:spPr>
      </p:pic>
      <p:pic>
        <p:nvPicPr>
          <p:cNvPr id="8" name="図 7">
            <a:extLst>
              <a:ext uri="{FF2B5EF4-FFF2-40B4-BE49-F238E27FC236}">
                <a16:creationId xmlns:a16="http://schemas.microsoft.com/office/drawing/2014/main" id="{9107322B-BC29-4112-A2F0-3BB8A97AA7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27652" y="2753155"/>
            <a:ext cx="2465715" cy="1467325"/>
          </a:xfrm>
          <a:prstGeom prst="rect">
            <a:avLst/>
          </a:prstGeom>
        </p:spPr>
      </p:pic>
      <p:grpSp>
        <p:nvGrpSpPr>
          <p:cNvPr id="6" name="グループ化 5">
            <a:extLst>
              <a:ext uri="{FF2B5EF4-FFF2-40B4-BE49-F238E27FC236}">
                <a16:creationId xmlns:a16="http://schemas.microsoft.com/office/drawing/2014/main" id="{F8DC10C8-B5B9-4401-87A8-B7078E93DA68}"/>
              </a:ext>
            </a:extLst>
          </p:cNvPr>
          <p:cNvGrpSpPr/>
          <p:nvPr/>
        </p:nvGrpSpPr>
        <p:grpSpPr>
          <a:xfrm>
            <a:off x="745506" y="2648887"/>
            <a:ext cx="2689621" cy="3428063"/>
            <a:chOff x="2781300" y="922868"/>
            <a:chExt cx="3429000" cy="4258732"/>
          </a:xfrm>
        </p:grpSpPr>
        <p:pic>
          <p:nvPicPr>
            <p:cNvPr id="4" name="図 3">
              <a:extLst>
                <a:ext uri="{FF2B5EF4-FFF2-40B4-BE49-F238E27FC236}">
                  <a16:creationId xmlns:a16="http://schemas.microsoft.com/office/drawing/2014/main" id="{224ABC3B-D8C8-46A1-9127-A0A4EE6B50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1300" y="922868"/>
              <a:ext cx="3429000" cy="4258732"/>
            </a:xfrm>
            <a:prstGeom prst="rect">
              <a:avLst/>
            </a:prstGeom>
          </p:spPr>
        </p:pic>
        <p:pic>
          <p:nvPicPr>
            <p:cNvPr id="5" name="図 4">
              <a:extLst>
                <a:ext uri="{FF2B5EF4-FFF2-40B4-BE49-F238E27FC236}">
                  <a16:creationId xmlns:a16="http://schemas.microsoft.com/office/drawing/2014/main" id="{9D1FC7B7-B787-4591-9F29-CEEDF1E7ED70}"/>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22931" y="1323854"/>
              <a:ext cx="3387369" cy="1442171"/>
            </a:xfrm>
            <a:prstGeom prst="rect">
              <a:avLst/>
            </a:prstGeom>
          </p:spPr>
        </p:pic>
      </p:grpSp>
      <p:pic>
        <p:nvPicPr>
          <p:cNvPr id="7" name="図 6">
            <a:extLst>
              <a:ext uri="{FF2B5EF4-FFF2-40B4-BE49-F238E27FC236}">
                <a16:creationId xmlns:a16="http://schemas.microsoft.com/office/drawing/2014/main" id="{880D533F-26FE-491D-B9DF-8FEEAD51A4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8923" y="1352085"/>
            <a:ext cx="2116231" cy="4895378"/>
          </a:xfrm>
          <a:prstGeom prst="rect">
            <a:avLst/>
          </a:prstGeom>
        </p:spPr>
      </p:pic>
      <p:sp>
        <p:nvSpPr>
          <p:cNvPr id="11" name="吹き出し: 円形 10">
            <a:extLst>
              <a:ext uri="{FF2B5EF4-FFF2-40B4-BE49-F238E27FC236}">
                <a16:creationId xmlns:a16="http://schemas.microsoft.com/office/drawing/2014/main" id="{5C54B6FC-9B95-4607-917E-7AF70AE3BE9B}"/>
              </a:ext>
            </a:extLst>
          </p:cNvPr>
          <p:cNvSpPr/>
          <p:nvPr/>
        </p:nvSpPr>
        <p:spPr>
          <a:xfrm>
            <a:off x="7474326" y="1131130"/>
            <a:ext cx="1557931" cy="933502"/>
          </a:xfrm>
          <a:prstGeom prst="wedgeEllipseCallout">
            <a:avLst>
              <a:gd name="adj1" fmla="val -30615"/>
              <a:gd name="adj2" fmla="val 76785"/>
            </a:avLst>
          </a:prstGeom>
          <a:solidFill>
            <a:schemeClr val="bg1"/>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66"/>
                </a:solidFill>
              </a:rPr>
              <a:t>ノートも</a:t>
            </a:r>
            <a:endParaRPr kumimoji="1" lang="en-US" altLang="ja-JP" sz="2000" b="1" dirty="0">
              <a:solidFill>
                <a:srgbClr val="FF0066"/>
              </a:solidFill>
            </a:endParaRPr>
          </a:p>
          <a:p>
            <a:pPr algn="ctr"/>
            <a:r>
              <a:rPr kumimoji="1" lang="ja-JP" altLang="en-US" sz="2000" b="1" dirty="0">
                <a:solidFill>
                  <a:srgbClr val="FF0066"/>
                </a:solidFill>
              </a:rPr>
              <a:t>活用！</a:t>
            </a:r>
          </a:p>
        </p:txBody>
      </p:sp>
    </p:spTree>
    <p:extLst>
      <p:ext uri="{BB962C8B-B14F-4D97-AF65-F5344CB8AC3E}">
        <p14:creationId xmlns:p14="http://schemas.microsoft.com/office/powerpoint/2010/main" val="19925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6"/>
                                        </p:tgtEl>
                                      </p:cBhvr>
                                      <p:by x="65000" y="65000"/>
                                    </p:animScale>
                                  </p:childTnLst>
                                </p:cTn>
                              </p:par>
                            </p:childTnLst>
                          </p:cTn>
                        </p:par>
                        <p:par>
                          <p:cTn id="11" fill="hold">
                            <p:stCondLst>
                              <p:cond delay="500"/>
                            </p:stCondLst>
                            <p:childTnLst>
                              <p:par>
                                <p:cTn id="12" presetID="6" presetClass="emph" presetSubtype="0" fill="hold" nodeType="afterEffect">
                                  <p:stCondLst>
                                    <p:cond delay="0"/>
                                  </p:stCondLst>
                                  <p:childTnLst>
                                    <p:animScale>
                                      <p:cBhvr>
                                        <p:cTn id="13" dur="5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0581454E-E96E-4FE0-97E2-58C013BD99D3}"/>
              </a:ext>
            </a:extLst>
          </p:cNvPr>
          <p:cNvSpPr txBox="1">
            <a:spLocks/>
          </p:cNvSpPr>
          <p:nvPr/>
        </p:nvSpPr>
        <p:spPr>
          <a:xfrm>
            <a:off x="561975" y="1614875"/>
            <a:ext cx="8020050" cy="433870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buClr>
                <a:schemeClr val="accent2">
                  <a:lumMod val="50000"/>
                </a:schemeClr>
              </a:buClr>
              <a:buFont typeface="Yu Gothic" panose="020B0400000000000000" pitchFamily="50" charset="-128"/>
              <a:buChar char="☆"/>
            </a:pPr>
            <a:r>
              <a:rPr lang="en-US" altLang="ja-JP" sz="2800" b="1" dirty="0"/>
              <a:t>LINE</a:t>
            </a:r>
            <a:r>
              <a:rPr lang="ja-JP" altLang="en-US" sz="2800" b="1" dirty="0"/>
              <a:t>徹底活用</a:t>
            </a:r>
            <a:endParaRPr lang="en-US" altLang="ja-JP" sz="2800" b="1" dirty="0"/>
          </a:p>
          <a:p>
            <a:pPr marL="914400" lvl="1" indent="-457200">
              <a:buClr>
                <a:schemeClr val="accent2">
                  <a:lumMod val="50000"/>
                </a:schemeClr>
              </a:buClr>
              <a:buFont typeface="+mj-ea"/>
              <a:buAutoNum type="circleNumDbPlain" startAt="3"/>
            </a:pPr>
            <a:r>
              <a:rPr lang="ja-JP" altLang="en-US" sz="2400" b="1" dirty="0"/>
              <a:t>励み表</a:t>
            </a:r>
            <a:br>
              <a:rPr lang="en-US" altLang="ja-JP" sz="2400" b="1" dirty="0"/>
            </a:br>
            <a:r>
              <a:rPr lang="en-US" altLang="ja-JP" sz="2400" b="1" dirty="0"/>
              <a:t>LINE</a:t>
            </a:r>
            <a:r>
              <a:rPr lang="ja-JP" altLang="en-US" sz="2400" b="1" dirty="0"/>
              <a:t>のイベント機能を使って</a:t>
            </a:r>
          </a:p>
        </p:txBody>
      </p:sp>
      <p:sp>
        <p:nvSpPr>
          <p:cNvPr id="9" name="タイトル 4">
            <a:extLst>
              <a:ext uri="{FF2B5EF4-FFF2-40B4-BE49-F238E27FC236}">
                <a16:creationId xmlns:a16="http://schemas.microsoft.com/office/drawing/2014/main" id="{E2B09C03-4C9C-4237-A98C-6338659A5CA9}"/>
              </a:ext>
            </a:extLst>
          </p:cNvPr>
          <p:cNvSpPr>
            <a:spLocks noGrp="1"/>
          </p:cNvSpPr>
          <p:nvPr>
            <p:ph type="title"/>
          </p:nvPr>
        </p:nvSpPr>
        <p:spPr>
          <a:xfrm>
            <a:off x="929216" y="553387"/>
            <a:ext cx="5566834" cy="1013412"/>
          </a:xfrm>
          <a:ln w="38100">
            <a:solidFill>
              <a:srgbClr val="FFC000"/>
            </a:solidFill>
          </a:ln>
        </p:spPr>
        <p:txBody>
          <a:bodyPr>
            <a:normAutofit fontScale="90000"/>
          </a:bodyPr>
          <a:lstStyle/>
          <a:p>
            <a:r>
              <a:rPr lang="ja-JP" altLang="en-US" dirty="0"/>
              <a:t>新型コロナで集まれない！</a:t>
            </a:r>
            <a:br>
              <a:rPr lang="en-US" altLang="ja-JP" dirty="0"/>
            </a:br>
            <a:r>
              <a:rPr lang="ja-JP" altLang="en-US" dirty="0"/>
              <a:t>私たちがした工夫</a:t>
            </a:r>
          </a:p>
        </p:txBody>
      </p:sp>
      <p:sp>
        <p:nvSpPr>
          <p:cNvPr id="2" name="テキスト ボックス 1">
            <a:extLst>
              <a:ext uri="{FF2B5EF4-FFF2-40B4-BE49-F238E27FC236}">
                <a16:creationId xmlns:a16="http://schemas.microsoft.com/office/drawing/2014/main" id="{300D2F30-30CA-497C-9927-12286ECDE12E}"/>
              </a:ext>
            </a:extLst>
          </p:cNvPr>
          <p:cNvSpPr txBox="1"/>
          <p:nvPr/>
        </p:nvSpPr>
        <p:spPr>
          <a:xfrm>
            <a:off x="1463479" y="4137694"/>
            <a:ext cx="4498308" cy="1815882"/>
          </a:xfrm>
          <a:prstGeom prst="rect">
            <a:avLst/>
          </a:prstGeom>
          <a:noFill/>
          <a:ln>
            <a:solidFill>
              <a:schemeClr val="tx1">
                <a:lumMod val="75000"/>
                <a:lumOff val="25000"/>
              </a:schemeClr>
            </a:solidFill>
          </a:ln>
        </p:spPr>
        <p:txBody>
          <a:bodyPr wrap="square" rtlCol="0">
            <a:spAutoFit/>
          </a:bodyPr>
          <a:lstStyle/>
          <a:p>
            <a:r>
              <a:rPr kumimoji="1" lang="en-US" altLang="ja-JP" sz="2800" dirty="0"/>
              <a:t>×</a:t>
            </a:r>
            <a:r>
              <a:rPr kumimoji="1" lang="ja-JP" altLang="en-US" sz="2800" dirty="0"/>
              <a:t>：できなかった</a:t>
            </a:r>
          </a:p>
          <a:p>
            <a:r>
              <a:rPr kumimoji="1" lang="ja-JP" altLang="en-US" sz="2800" dirty="0"/>
              <a:t>△：当座帳のみ記帳</a:t>
            </a:r>
          </a:p>
          <a:p>
            <a:r>
              <a:rPr kumimoji="1" lang="ja-JP" altLang="en-US" sz="2800" dirty="0"/>
              <a:t>〇：家計簿記帳</a:t>
            </a:r>
            <a:r>
              <a:rPr kumimoji="1" lang="en-US" altLang="ja-JP" sz="2800" dirty="0"/>
              <a:t>(</a:t>
            </a:r>
            <a:r>
              <a:rPr kumimoji="1" lang="ja-JP" altLang="en-US" sz="2800" dirty="0"/>
              <a:t>転記</a:t>
            </a:r>
            <a:r>
              <a:rPr kumimoji="1" lang="en-US" altLang="ja-JP" sz="2800" dirty="0"/>
              <a:t>)</a:t>
            </a:r>
            <a:r>
              <a:rPr kumimoji="1" lang="ja-JP" altLang="en-US" sz="2800" dirty="0"/>
              <a:t>できた</a:t>
            </a:r>
          </a:p>
          <a:p>
            <a:r>
              <a:rPr kumimoji="1" lang="ja-JP" altLang="en-US" sz="2800" dirty="0"/>
              <a:t>◎：現金合わせまでできた</a:t>
            </a:r>
          </a:p>
        </p:txBody>
      </p:sp>
      <p:pic>
        <p:nvPicPr>
          <p:cNvPr id="16" name="図 15" descr="時計 が含まれている画像&#10;&#10;自動的に生成された説明">
            <a:extLst>
              <a:ext uri="{FF2B5EF4-FFF2-40B4-BE49-F238E27FC236}">
                <a16:creationId xmlns:a16="http://schemas.microsoft.com/office/drawing/2014/main" id="{F06B6E1B-7653-4C60-A6A9-6359CB9E0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369" y="426720"/>
            <a:ext cx="2200656" cy="6004560"/>
          </a:xfrm>
          <a:prstGeom prst="rect">
            <a:avLst/>
          </a:prstGeom>
        </p:spPr>
      </p:pic>
      <p:sp>
        <p:nvSpPr>
          <p:cNvPr id="3" name="矢印: 下カーブ 2">
            <a:extLst>
              <a:ext uri="{FF2B5EF4-FFF2-40B4-BE49-F238E27FC236}">
                <a16:creationId xmlns:a16="http://schemas.microsoft.com/office/drawing/2014/main" id="{0874A58B-2A84-4528-808D-E3488734BE67}"/>
              </a:ext>
            </a:extLst>
          </p:cNvPr>
          <p:cNvSpPr/>
          <p:nvPr/>
        </p:nvSpPr>
        <p:spPr>
          <a:xfrm rot="20764148">
            <a:off x="4364540" y="3429633"/>
            <a:ext cx="2208418"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2763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7">
            <a:extLst>
              <a:ext uri="{FF2B5EF4-FFF2-40B4-BE49-F238E27FC236}">
                <a16:creationId xmlns:a16="http://schemas.microsoft.com/office/drawing/2014/main" id="{E201CCAA-0CA9-4CF2-964B-861CB02164BF}"/>
              </a:ext>
            </a:extLst>
          </p:cNvPr>
          <p:cNvSpPr txBox="1">
            <a:spLocks/>
          </p:cNvSpPr>
          <p:nvPr/>
        </p:nvSpPr>
        <p:spPr>
          <a:xfrm>
            <a:off x="579056" y="1480485"/>
            <a:ext cx="8020050" cy="433870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buClr>
                <a:schemeClr val="accent2">
                  <a:lumMod val="50000"/>
                </a:schemeClr>
              </a:buClr>
              <a:buFont typeface="Yu Gothic" panose="020B0400000000000000" pitchFamily="50" charset="-128"/>
              <a:buChar char="☆"/>
            </a:pPr>
            <a:r>
              <a:rPr lang="en-US" altLang="ja-JP" sz="2800" b="1" dirty="0"/>
              <a:t>LINE</a:t>
            </a:r>
            <a:r>
              <a:rPr lang="ja-JP" altLang="en-US" sz="2800" b="1" dirty="0"/>
              <a:t>徹底活用</a:t>
            </a:r>
            <a:endParaRPr lang="en-US" altLang="ja-JP" sz="2800" b="1" dirty="0"/>
          </a:p>
          <a:p>
            <a:pPr marL="914400" lvl="1" indent="-457200">
              <a:buClr>
                <a:schemeClr val="accent2">
                  <a:lumMod val="50000"/>
                </a:schemeClr>
              </a:buClr>
              <a:buFont typeface="+mj-ea"/>
              <a:buAutoNum type="circleNumDbPlain" startAt="4"/>
            </a:pPr>
            <a:r>
              <a:rPr lang="ja-JP" altLang="en-US" sz="2400" b="1" dirty="0"/>
              <a:t>冷凍の勉強</a:t>
            </a:r>
            <a:br>
              <a:rPr lang="en-US" altLang="ja-JP" sz="2400" b="1" dirty="0"/>
            </a:br>
            <a:r>
              <a:rPr lang="ja-JP" altLang="en-US" b="1" dirty="0"/>
              <a:t>～婦人之友７月号を参考にして～</a:t>
            </a:r>
          </a:p>
          <a:p>
            <a:pPr marL="457200" lvl="1" indent="0">
              <a:buClr>
                <a:schemeClr val="accent2">
                  <a:lumMod val="50000"/>
                </a:schemeClr>
              </a:buClr>
              <a:buNone/>
            </a:pPr>
            <a:endParaRPr lang="ja-JP" altLang="en-US" sz="2400" b="1" dirty="0"/>
          </a:p>
        </p:txBody>
      </p:sp>
      <p:sp>
        <p:nvSpPr>
          <p:cNvPr id="6" name="タイトル 4">
            <a:extLst>
              <a:ext uri="{FF2B5EF4-FFF2-40B4-BE49-F238E27FC236}">
                <a16:creationId xmlns:a16="http://schemas.microsoft.com/office/drawing/2014/main" id="{D7E1400B-1789-4E2F-AD1F-12B737C830A1}"/>
              </a:ext>
            </a:extLst>
          </p:cNvPr>
          <p:cNvSpPr>
            <a:spLocks noGrp="1"/>
          </p:cNvSpPr>
          <p:nvPr>
            <p:ph type="title"/>
          </p:nvPr>
        </p:nvSpPr>
        <p:spPr>
          <a:xfrm>
            <a:off x="571500" y="553387"/>
            <a:ext cx="8096250" cy="738844"/>
          </a:xfrm>
          <a:ln w="38100">
            <a:solidFill>
              <a:srgbClr val="FFC000"/>
            </a:solidFill>
          </a:ln>
        </p:spPr>
        <p:txBody>
          <a:bodyPr>
            <a:normAutofit fontScale="90000"/>
          </a:bodyPr>
          <a:lstStyle/>
          <a:p>
            <a:pPr algn="l"/>
            <a:r>
              <a:rPr lang="ja-JP" altLang="en-US"/>
              <a:t>新型コロナで集まれない！私たちの工夫</a:t>
            </a:r>
            <a:endParaRPr lang="ja-JP" altLang="en-US" dirty="0"/>
          </a:p>
        </p:txBody>
      </p:sp>
      <p:sp>
        <p:nvSpPr>
          <p:cNvPr id="2" name="テキスト ボックス 1">
            <a:extLst>
              <a:ext uri="{FF2B5EF4-FFF2-40B4-BE49-F238E27FC236}">
                <a16:creationId xmlns:a16="http://schemas.microsoft.com/office/drawing/2014/main" id="{602C1F70-56E2-4AEC-AC94-579FB8A5A6C1}"/>
              </a:ext>
            </a:extLst>
          </p:cNvPr>
          <p:cNvSpPr txBox="1"/>
          <p:nvPr/>
        </p:nvSpPr>
        <p:spPr>
          <a:xfrm>
            <a:off x="1211105" y="3132980"/>
            <a:ext cx="7353839" cy="2462213"/>
          </a:xfrm>
          <a:prstGeom prst="rect">
            <a:avLst/>
          </a:prstGeom>
          <a:noFill/>
        </p:spPr>
        <p:txBody>
          <a:bodyPr wrap="square" rtlCol="0">
            <a:spAutoFit/>
          </a:bodyPr>
          <a:lstStyle/>
          <a:p>
            <a:r>
              <a:rPr kumimoji="1" lang="en-US" altLang="ja-JP" sz="2400" dirty="0"/>
              <a:t>I</a:t>
            </a:r>
            <a:r>
              <a:rPr kumimoji="1" lang="ja-JP" altLang="en-US" sz="2400" dirty="0"/>
              <a:t>さんからの呼びかけ</a:t>
            </a:r>
            <a:endParaRPr kumimoji="1" lang="en-US" altLang="ja-JP" sz="2400" dirty="0"/>
          </a:p>
          <a:p>
            <a:pPr marL="342900" indent="-342900">
              <a:spcBef>
                <a:spcPts val="1200"/>
              </a:spcBef>
              <a:buFont typeface="+mj-lt"/>
              <a:buAutoNum type="arabicPeriod"/>
            </a:pPr>
            <a:r>
              <a:rPr kumimoji="1" lang="ja-JP" altLang="en-US" sz="2400" dirty="0"/>
              <a:t>家でしている冷凍術や冷凍している野菜や肉の</a:t>
            </a:r>
            <a:br>
              <a:rPr kumimoji="1" lang="en-US" altLang="ja-JP" sz="2400" dirty="0"/>
            </a:br>
            <a:r>
              <a:rPr kumimoji="1" lang="ja-JP" altLang="en-US" sz="2400" dirty="0"/>
              <a:t>アイデア募集</a:t>
            </a:r>
            <a:br>
              <a:rPr kumimoji="1" lang="en-US" altLang="ja-JP" sz="2400" dirty="0"/>
            </a:br>
            <a:endParaRPr kumimoji="1" lang="ja-JP" altLang="en-US" sz="2400" dirty="0"/>
          </a:p>
          <a:p>
            <a:pPr marL="342900" indent="-342900">
              <a:buFont typeface="+mj-lt"/>
              <a:buAutoNum type="arabicPeriod"/>
            </a:pPr>
            <a:r>
              <a:rPr kumimoji="1" lang="en-US" altLang="ja-JP" sz="2400" dirty="0"/>
              <a:t>7</a:t>
            </a:r>
            <a:r>
              <a:rPr kumimoji="1" lang="ja-JP" altLang="en-US" sz="2400" dirty="0"/>
              <a:t>月号 </a:t>
            </a:r>
            <a:r>
              <a:rPr kumimoji="1" lang="en-US" altLang="ja-JP" sz="2400" dirty="0"/>
              <a:t>P2</a:t>
            </a:r>
            <a:r>
              <a:rPr kumimoji="1" lang="ja-JP" altLang="en-US" sz="2400" dirty="0"/>
              <a:t>７のミールキットの中華風豚丼を作ってみて、味の感想・作ってみての感想・アレンジした様子</a:t>
            </a:r>
          </a:p>
        </p:txBody>
      </p:sp>
    </p:spTree>
    <p:extLst>
      <p:ext uri="{BB962C8B-B14F-4D97-AF65-F5344CB8AC3E}">
        <p14:creationId xmlns:p14="http://schemas.microsoft.com/office/powerpoint/2010/main" val="131419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a:extLst>
              <a:ext uri="{FF2B5EF4-FFF2-40B4-BE49-F238E27FC236}">
                <a16:creationId xmlns:a16="http://schemas.microsoft.com/office/drawing/2014/main" id="{D7E1400B-1789-4E2F-AD1F-12B737C830A1}"/>
              </a:ext>
            </a:extLst>
          </p:cNvPr>
          <p:cNvSpPr>
            <a:spLocks noGrp="1"/>
          </p:cNvSpPr>
          <p:nvPr>
            <p:ph type="title"/>
          </p:nvPr>
        </p:nvSpPr>
        <p:spPr>
          <a:xfrm>
            <a:off x="571500" y="553387"/>
            <a:ext cx="8096250" cy="738844"/>
          </a:xfrm>
          <a:ln w="38100">
            <a:solidFill>
              <a:schemeClr val="accent2">
                <a:lumMod val="60000"/>
                <a:lumOff val="40000"/>
              </a:schemeClr>
            </a:solidFill>
          </a:ln>
        </p:spPr>
        <p:txBody>
          <a:bodyPr>
            <a:noAutofit/>
          </a:bodyPr>
          <a:lstStyle/>
          <a:p>
            <a:pPr algn="l"/>
            <a:r>
              <a:rPr lang="en-US" altLang="ja-JP" sz="3200" dirty="0"/>
              <a:t>F</a:t>
            </a:r>
            <a:r>
              <a:rPr lang="ja-JP" altLang="en-US" sz="3200" dirty="0"/>
              <a:t>さんが作ってみて＋普段している冷凍を</a:t>
            </a:r>
          </a:p>
        </p:txBody>
      </p:sp>
      <p:pic>
        <p:nvPicPr>
          <p:cNvPr id="4" name="図 3" descr="石の壁&#10;&#10;自動的に生成された説明">
            <a:extLst>
              <a:ext uri="{FF2B5EF4-FFF2-40B4-BE49-F238E27FC236}">
                <a16:creationId xmlns:a16="http://schemas.microsoft.com/office/drawing/2014/main" id="{B3A03AB2-25F4-434E-B861-6EB490C23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5885" y="1292231"/>
            <a:ext cx="1918341" cy="2558951"/>
          </a:xfrm>
          <a:prstGeom prst="rect">
            <a:avLst/>
          </a:prstGeom>
        </p:spPr>
      </p:pic>
      <p:pic>
        <p:nvPicPr>
          <p:cNvPr id="9" name="図 8" descr="建物, 座る, テーブル, サンドイッチ が含まれている画像&#10;&#10;自動的に生成された説明">
            <a:extLst>
              <a:ext uri="{FF2B5EF4-FFF2-40B4-BE49-F238E27FC236}">
                <a16:creationId xmlns:a16="http://schemas.microsoft.com/office/drawing/2014/main" id="{FC34B277-E7D1-4613-B6A8-4BDA14AEE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9409" y="1292231"/>
            <a:ext cx="1918341" cy="2558951"/>
          </a:xfrm>
          <a:prstGeom prst="rect">
            <a:avLst/>
          </a:prstGeom>
        </p:spPr>
      </p:pic>
      <p:pic>
        <p:nvPicPr>
          <p:cNvPr id="11" name="図 10" descr="ブロッコリーのパスタ&#10;&#10;自動的に生成された説明">
            <a:extLst>
              <a:ext uri="{FF2B5EF4-FFF2-40B4-BE49-F238E27FC236}">
                <a16:creationId xmlns:a16="http://schemas.microsoft.com/office/drawing/2014/main" id="{A8F959DE-66EE-4A5F-AB97-5DDC06AEC3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5887" y="3993313"/>
            <a:ext cx="1918341" cy="2558951"/>
          </a:xfrm>
          <a:prstGeom prst="rect">
            <a:avLst/>
          </a:prstGeom>
        </p:spPr>
      </p:pic>
      <p:pic>
        <p:nvPicPr>
          <p:cNvPr id="13" name="図 12" descr="食品, 屋内, テーブル, 皿 が含まれている画像&#10;&#10;自動的に生成された説明">
            <a:extLst>
              <a:ext uri="{FF2B5EF4-FFF2-40B4-BE49-F238E27FC236}">
                <a16:creationId xmlns:a16="http://schemas.microsoft.com/office/drawing/2014/main" id="{35D2F403-BFA3-4701-B3D9-A2C91814A9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9409" y="3993312"/>
            <a:ext cx="1918341" cy="2558951"/>
          </a:xfrm>
          <a:prstGeom prst="rect">
            <a:avLst/>
          </a:prstGeom>
        </p:spPr>
      </p:pic>
      <p:pic>
        <p:nvPicPr>
          <p:cNvPr id="15" name="図 14" descr="文字の書かれた紙&#10;&#10;自動的に生成された説明">
            <a:extLst>
              <a:ext uri="{FF2B5EF4-FFF2-40B4-BE49-F238E27FC236}">
                <a16:creationId xmlns:a16="http://schemas.microsoft.com/office/drawing/2014/main" id="{6FD2C0D1-AA0A-4F27-BAF0-1D2931FC27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500" y="1216031"/>
            <a:ext cx="3657600" cy="4879019"/>
          </a:xfrm>
          <a:prstGeom prst="rect">
            <a:avLst/>
          </a:prstGeom>
        </p:spPr>
      </p:pic>
    </p:spTree>
    <p:extLst>
      <p:ext uri="{BB962C8B-B14F-4D97-AF65-F5344CB8AC3E}">
        <p14:creationId xmlns:p14="http://schemas.microsoft.com/office/powerpoint/2010/main" val="25534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par>
                                <p:cTn id="7" presetID="56" presetClass="path" presetSubtype="0" accel="50000" decel="50000" fill="hold" nodeType="withEffect">
                                  <p:stCondLst>
                                    <p:cond delay="0"/>
                                  </p:stCondLst>
                                  <p:childTnLst>
                                    <p:animMotion origin="layout" path="M -0.01042 0.05 L 0.00833 -0.03889 " pathEditMode="relative" rAng="0" ptsTypes="AA">
                                      <p:cBhvr>
                                        <p:cTn id="8" dur="500" fill="hold"/>
                                        <p:tgtEl>
                                          <p:spTgt spid="15"/>
                                        </p:tgtEl>
                                        <p:attrNameLst>
                                          <p:attrName>ppt_x</p:attrName>
                                          <p:attrName>ppt_y</p:attrName>
                                        </p:attrNameLst>
                                      </p:cBhvr>
                                      <p:rCtr x="938" y="-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a:extLst>
              <a:ext uri="{FF2B5EF4-FFF2-40B4-BE49-F238E27FC236}">
                <a16:creationId xmlns:a16="http://schemas.microsoft.com/office/drawing/2014/main" id="{D7E1400B-1789-4E2F-AD1F-12B737C830A1}"/>
              </a:ext>
            </a:extLst>
          </p:cNvPr>
          <p:cNvSpPr>
            <a:spLocks noGrp="1"/>
          </p:cNvSpPr>
          <p:nvPr>
            <p:ph type="title"/>
          </p:nvPr>
        </p:nvSpPr>
        <p:spPr>
          <a:xfrm>
            <a:off x="571500" y="553387"/>
            <a:ext cx="8096250" cy="738844"/>
          </a:xfrm>
          <a:ln w="38100">
            <a:solidFill>
              <a:srgbClr val="FFC000"/>
            </a:solidFill>
          </a:ln>
        </p:spPr>
        <p:txBody>
          <a:bodyPr>
            <a:normAutofit/>
          </a:bodyPr>
          <a:lstStyle/>
          <a:p>
            <a:pPr algn="l"/>
            <a:r>
              <a:rPr lang="ja-JP" altLang="en-US" dirty="0"/>
              <a:t>作ってみた様子や感想を皆がアップ</a:t>
            </a:r>
          </a:p>
        </p:txBody>
      </p:sp>
      <p:pic>
        <p:nvPicPr>
          <p:cNvPr id="3" name="図 2" descr="皿の上の料理&#10;&#10;自動的に生成された説明">
            <a:extLst>
              <a:ext uri="{FF2B5EF4-FFF2-40B4-BE49-F238E27FC236}">
                <a16:creationId xmlns:a16="http://schemas.microsoft.com/office/drawing/2014/main" id="{6139D3F4-A750-420C-BCD2-21080EFF40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8288" y="5391854"/>
            <a:ext cx="1347166" cy="990420"/>
          </a:xfrm>
          <a:prstGeom prst="rect">
            <a:avLst/>
          </a:prstGeom>
        </p:spPr>
      </p:pic>
      <p:pic>
        <p:nvPicPr>
          <p:cNvPr id="5" name="図 4" descr="食品, テーブル, プラスチック, いっぱい が含まれている画像&#10;&#10;自動的に生成された説明">
            <a:extLst>
              <a:ext uri="{FF2B5EF4-FFF2-40B4-BE49-F238E27FC236}">
                <a16:creationId xmlns:a16="http://schemas.microsoft.com/office/drawing/2014/main" id="{4ACB626D-FB40-4FAB-9E3B-E44A663543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36005" y="4630659"/>
            <a:ext cx="1131745" cy="1790257"/>
          </a:xfrm>
          <a:prstGeom prst="rect">
            <a:avLst/>
          </a:prstGeom>
        </p:spPr>
      </p:pic>
      <p:pic>
        <p:nvPicPr>
          <p:cNvPr id="10" name="図 9" descr="皿の上の料理&#10;&#10;自動的に生成された説明">
            <a:extLst>
              <a:ext uri="{FF2B5EF4-FFF2-40B4-BE49-F238E27FC236}">
                <a16:creationId xmlns:a16="http://schemas.microsoft.com/office/drawing/2014/main" id="{148BCD06-633A-4863-9856-C2DA8993AA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3921" y="2986179"/>
            <a:ext cx="1131745" cy="1076375"/>
          </a:xfrm>
          <a:prstGeom prst="rect">
            <a:avLst/>
          </a:prstGeom>
        </p:spPr>
      </p:pic>
      <p:pic>
        <p:nvPicPr>
          <p:cNvPr id="12" name="図 11" descr="テーブル, 食品, 座る, トレイ が含まれている画像&#10;&#10;自動的に生成された説明">
            <a:extLst>
              <a:ext uri="{FF2B5EF4-FFF2-40B4-BE49-F238E27FC236}">
                <a16:creationId xmlns:a16="http://schemas.microsoft.com/office/drawing/2014/main" id="{A35B8AFB-D776-4CFA-90B6-D35F680FCC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3727" y="1396008"/>
            <a:ext cx="1909545" cy="1486394"/>
          </a:xfrm>
          <a:prstGeom prst="rect">
            <a:avLst/>
          </a:prstGeom>
        </p:spPr>
      </p:pic>
      <p:sp>
        <p:nvSpPr>
          <p:cNvPr id="2" name="楕円 1">
            <a:extLst>
              <a:ext uri="{FF2B5EF4-FFF2-40B4-BE49-F238E27FC236}">
                <a16:creationId xmlns:a16="http://schemas.microsoft.com/office/drawing/2014/main" id="{1D920F13-7BD6-4497-88B8-AD29D8046BC9}"/>
              </a:ext>
            </a:extLst>
          </p:cNvPr>
          <p:cNvSpPr/>
          <p:nvPr/>
        </p:nvSpPr>
        <p:spPr>
          <a:xfrm>
            <a:off x="4151287" y="2656698"/>
            <a:ext cx="1682851" cy="64819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中華風豚丼</a:t>
            </a:r>
            <a:endParaRPr lang="en-US" altLang="ja-JP" sz="2000" b="1" dirty="0"/>
          </a:p>
        </p:txBody>
      </p:sp>
      <p:sp>
        <p:nvSpPr>
          <p:cNvPr id="9" name="楕円 8">
            <a:extLst>
              <a:ext uri="{FF2B5EF4-FFF2-40B4-BE49-F238E27FC236}">
                <a16:creationId xmlns:a16="http://schemas.microsoft.com/office/drawing/2014/main" id="{EF74BAF9-F7B1-43FC-B82C-0C29FFDFE3BA}"/>
              </a:ext>
            </a:extLst>
          </p:cNvPr>
          <p:cNvSpPr/>
          <p:nvPr/>
        </p:nvSpPr>
        <p:spPr>
          <a:xfrm>
            <a:off x="4562352" y="5541594"/>
            <a:ext cx="2973653" cy="84068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冷凍野菜の</a:t>
            </a:r>
            <a:endParaRPr lang="en-US" altLang="ja-JP" sz="2000" b="1" dirty="0"/>
          </a:p>
          <a:p>
            <a:pPr algn="ctr"/>
            <a:r>
              <a:rPr lang="ja-JP" altLang="en-US" sz="2000" b="1" dirty="0"/>
              <a:t>ぶっかけそうめん</a:t>
            </a:r>
            <a:endParaRPr lang="en-US" altLang="ja-JP" sz="2000" b="1" dirty="0"/>
          </a:p>
        </p:txBody>
      </p:sp>
      <p:pic>
        <p:nvPicPr>
          <p:cNvPr id="8" name="図 7" descr="ボウルに盛られた料理&#10;&#10;自動的に生成された説明">
            <a:extLst>
              <a:ext uri="{FF2B5EF4-FFF2-40B4-BE49-F238E27FC236}">
                <a16:creationId xmlns:a16="http://schemas.microsoft.com/office/drawing/2014/main" id="{357D2A9A-615D-400F-A74E-71187B97E5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4003" y="1343596"/>
            <a:ext cx="1698896" cy="1274460"/>
          </a:xfrm>
          <a:prstGeom prst="rect">
            <a:avLst/>
          </a:prstGeom>
        </p:spPr>
      </p:pic>
      <p:pic>
        <p:nvPicPr>
          <p:cNvPr id="13" name="図 12" descr="皿の上の肉と野菜の料理&#10;&#10;自動的に生成された説明">
            <a:extLst>
              <a:ext uri="{FF2B5EF4-FFF2-40B4-BE49-F238E27FC236}">
                <a16:creationId xmlns:a16="http://schemas.microsoft.com/office/drawing/2014/main" id="{9196ED96-B79B-4DF5-88DF-471BD3DBEBA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5454" y="3184099"/>
            <a:ext cx="1253651" cy="1756910"/>
          </a:xfrm>
          <a:prstGeom prst="rect">
            <a:avLst/>
          </a:prstGeom>
        </p:spPr>
      </p:pic>
      <p:pic>
        <p:nvPicPr>
          <p:cNvPr id="15" name="図 14" descr="屋内, 食品, テーブル, 座る が含まれている画像&#10;&#10;自動的に生成された説明">
            <a:extLst>
              <a:ext uri="{FF2B5EF4-FFF2-40B4-BE49-F238E27FC236}">
                <a16:creationId xmlns:a16="http://schemas.microsoft.com/office/drawing/2014/main" id="{10F5DC7F-D649-469C-94F8-1E7D355EF2A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5454" y="1494201"/>
            <a:ext cx="1698897" cy="1579940"/>
          </a:xfrm>
          <a:prstGeom prst="rect">
            <a:avLst/>
          </a:prstGeom>
        </p:spPr>
      </p:pic>
      <p:pic>
        <p:nvPicPr>
          <p:cNvPr id="17" name="図 16" descr="ボウルの中にあるサラダ&#10;&#10;自動的に生成された説明">
            <a:extLst>
              <a:ext uri="{FF2B5EF4-FFF2-40B4-BE49-F238E27FC236}">
                <a16:creationId xmlns:a16="http://schemas.microsoft.com/office/drawing/2014/main" id="{A82262BF-22F0-4371-B1E4-EB39ECD6552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03441" y="3413722"/>
            <a:ext cx="2691846" cy="1652446"/>
          </a:xfrm>
          <a:prstGeom prst="rect">
            <a:avLst/>
          </a:prstGeom>
        </p:spPr>
      </p:pic>
      <p:pic>
        <p:nvPicPr>
          <p:cNvPr id="19" name="図 18" descr="食品, 皿, テーブル, 座る が含まれている画像&#10;&#10;自動的に生成された説明">
            <a:extLst>
              <a:ext uri="{FF2B5EF4-FFF2-40B4-BE49-F238E27FC236}">
                <a16:creationId xmlns:a16="http://schemas.microsoft.com/office/drawing/2014/main" id="{C09A95E5-2229-44C6-B783-E298A2B2B34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513940" y="1517596"/>
            <a:ext cx="1436504" cy="1556545"/>
          </a:xfrm>
          <a:prstGeom prst="rect">
            <a:avLst/>
          </a:prstGeom>
        </p:spPr>
      </p:pic>
      <p:pic>
        <p:nvPicPr>
          <p:cNvPr id="21" name="図 20" descr="建物, テーブル, 食品, 座る が含まれている画像&#10;&#10;自動的に生成された説明">
            <a:extLst>
              <a:ext uri="{FF2B5EF4-FFF2-40B4-BE49-F238E27FC236}">
                <a16:creationId xmlns:a16="http://schemas.microsoft.com/office/drawing/2014/main" id="{CE30EB98-0DC8-4A2B-A570-F2E862E6B93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176150" y="3184099"/>
            <a:ext cx="1774294" cy="2003470"/>
          </a:xfrm>
          <a:prstGeom prst="rect">
            <a:avLst/>
          </a:prstGeom>
        </p:spPr>
      </p:pic>
      <p:sp>
        <p:nvSpPr>
          <p:cNvPr id="11" name="矢印: 上 10">
            <a:extLst>
              <a:ext uri="{FF2B5EF4-FFF2-40B4-BE49-F238E27FC236}">
                <a16:creationId xmlns:a16="http://schemas.microsoft.com/office/drawing/2014/main" id="{C0B7BF84-6B43-4C16-B0A3-0CA4BFFE54AB}"/>
              </a:ext>
            </a:extLst>
          </p:cNvPr>
          <p:cNvSpPr/>
          <p:nvPr/>
        </p:nvSpPr>
        <p:spPr>
          <a:xfrm>
            <a:off x="6228029" y="2474927"/>
            <a:ext cx="739821" cy="8299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2</a:t>
            </a:r>
            <a:r>
              <a:rPr kumimoji="1" lang="ja-JP" altLang="en-US" dirty="0"/>
              <a:t>人前</a:t>
            </a:r>
          </a:p>
        </p:txBody>
      </p:sp>
      <p:sp>
        <p:nvSpPr>
          <p:cNvPr id="18" name="矢印: 上 17">
            <a:extLst>
              <a:ext uri="{FF2B5EF4-FFF2-40B4-BE49-F238E27FC236}">
                <a16:creationId xmlns:a16="http://schemas.microsoft.com/office/drawing/2014/main" id="{9797A94A-45C3-4016-A76E-79A79B4A7DDD}"/>
              </a:ext>
            </a:extLst>
          </p:cNvPr>
          <p:cNvSpPr/>
          <p:nvPr/>
        </p:nvSpPr>
        <p:spPr>
          <a:xfrm rot="16200000">
            <a:off x="7818612" y="1298523"/>
            <a:ext cx="739821" cy="8299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dirty="0"/>
              <a:t>１人前</a:t>
            </a:r>
          </a:p>
        </p:txBody>
      </p:sp>
      <p:sp>
        <p:nvSpPr>
          <p:cNvPr id="20" name="矢印: 上 19">
            <a:extLst>
              <a:ext uri="{FF2B5EF4-FFF2-40B4-BE49-F238E27FC236}">
                <a16:creationId xmlns:a16="http://schemas.microsoft.com/office/drawing/2014/main" id="{3ACBEC74-3722-4C07-A449-8AC0E6C3D039}"/>
              </a:ext>
            </a:extLst>
          </p:cNvPr>
          <p:cNvSpPr/>
          <p:nvPr/>
        </p:nvSpPr>
        <p:spPr>
          <a:xfrm rot="16200000">
            <a:off x="7892950" y="2013376"/>
            <a:ext cx="739821" cy="8299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dirty="0"/>
              <a:t>１人前</a:t>
            </a:r>
          </a:p>
        </p:txBody>
      </p:sp>
    </p:spTree>
    <p:extLst>
      <p:ext uri="{BB962C8B-B14F-4D97-AF65-F5344CB8AC3E}">
        <p14:creationId xmlns:p14="http://schemas.microsoft.com/office/powerpoint/2010/main" val="397572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E0F34-6A13-4558-AA39-230F26CC1440}"/>
              </a:ext>
            </a:extLst>
          </p:cNvPr>
          <p:cNvSpPr>
            <a:spLocks noGrp="1"/>
          </p:cNvSpPr>
          <p:nvPr>
            <p:ph type="title"/>
          </p:nvPr>
        </p:nvSpPr>
        <p:spPr>
          <a:xfrm>
            <a:off x="833966" y="618536"/>
            <a:ext cx="5300134" cy="608663"/>
          </a:xfrm>
          <a:ln w="28575">
            <a:solidFill>
              <a:srgbClr val="FFC000"/>
            </a:solidFill>
          </a:ln>
        </p:spPr>
        <p:txBody>
          <a:bodyPr>
            <a:normAutofit fontScale="90000"/>
          </a:bodyPr>
          <a:lstStyle/>
          <a:p>
            <a:pPr algn="l"/>
            <a:r>
              <a:rPr kumimoji="1" lang="ja-JP" altLang="en-US" dirty="0"/>
              <a:t>プラスティックフリーのこと</a:t>
            </a:r>
          </a:p>
        </p:txBody>
      </p:sp>
      <p:sp>
        <p:nvSpPr>
          <p:cNvPr id="3" name="コンテンツ プレースホルダー 2">
            <a:extLst>
              <a:ext uri="{FF2B5EF4-FFF2-40B4-BE49-F238E27FC236}">
                <a16:creationId xmlns:a16="http://schemas.microsoft.com/office/drawing/2014/main" id="{CC356CCA-C863-42AC-A06E-3B01CAD027B4}"/>
              </a:ext>
            </a:extLst>
          </p:cNvPr>
          <p:cNvSpPr>
            <a:spLocks noGrp="1"/>
          </p:cNvSpPr>
          <p:nvPr>
            <p:ph idx="1"/>
          </p:nvPr>
        </p:nvSpPr>
        <p:spPr>
          <a:xfrm>
            <a:off x="833965" y="1461436"/>
            <a:ext cx="7893051" cy="1323439"/>
          </a:xfrm>
        </p:spPr>
        <p:txBody>
          <a:bodyPr>
            <a:normAutofit/>
          </a:bodyPr>
          <a:lstStyle/>
          <a:p>
            <a:r>
              <a:rPr lang="ja-JP" altLang="en-US" dirty="0"/>
              <a:t>夏の励み表をきっかけに</a:t>
            </a:r>
            <a:endParaRPr lang="en-US" altLang="ja-JP" dirty="0"/>
          </a:p>
          <a:p>
            <a:pPr lvl="1"/>
            <a:r>
              <a:rPr lang="ja-JP" altLang="en-US" b="1" dirty="0">
                <a:solidFill>
                  <a:schemeClr val="tx1"/>
                </a:solidFill>
              </a:rPr>
              <a:t>プラスティック製から買い替えたもの</a:t>
            </a:r>
            <a:br>
              <a:rPr lang="en-US" altLang="ja-JP" dirty="0">
                <a:solidFill>
                  <a:schemeClr val="tx1"/>
                </a:solidFill>
              </a:rPr>
            </a:br>
            <a:r>
              <a:rPr lang="ja-JP" altLang="en-US" b="1" dirty="0">
                <a:solidFill>
                  <a:schemeClr val="tx1"/>
                </a:solidFill>
              </a:rPr>
              <a:t>次に買い替える時はプラスティック以外にしたいもの　　</a:t>
            </a:r>
            <a:r>
              <a:rPr lang="ja-JP" altLang="en-US" dirty="0"/>
              <a:t>をリストに</a:t>
            </a:r>
            <a:endParaRPr lang="en-US" altLang="ja-JP" b="1" dirty="0">
              <a:solidFill>
                <a:schemeClr val="accent3">
                  <a:lumMod val="60000"/>
                  <a:lumOff val="40000"/>
                </a:schemeClr>
              </a:solidFill>
            </a:endParaRPr>
          </a:p>
        </p:txBody>
      </p:sp>
      <p:sp>
        <p:nvSpPr>
          <p:cNvPr id="4" name="テキスト ボックス 3">
            <a:extLst>
              <a:ext uri="{FF2B5EF4-FFF2-40B4-BE49-F238E27FC236}">
                <a16:creationId xmlns:a16="http://schemas.microsoft.com/office/drawing/2014/main" id="{EA329858-B563-416E-B407-8ED27A32922A}"/>
              </a:ext>
            </a:extLst>
          </p:cNvPr>
          <p:cNvSpPr txBox="1"/>
          <p:nvPr/>
        </p:nvSpPr>
        <p:spPr>
          <a:xfrm>
            <a:off x="6953251" y="3344023"/>
            <a:ext cx="1754718" cy="1815882"/>
          </a:xfrm>
          <a:prstGeom prst="rect">
            <a:avLst/>
          </a:prstGeom>
          <a:noFill/>
          <a:ln>
            <a:solidFill>
              <a:schemeClr val="tx1">
                <a:lumMod val="50000"/>
                <a:lumOff val="50000"/>
              </a:schemeClr>
            </a:solidFill>
          </a:ln>
        </p:spPr>
        <p:txBody>
          <a:bodyPr wrap="square" rtlCol="0">
            <a:spAutoFit/>
          </a:bodyPr>
          <a:lstStyle/>
          <a:p>
            <a:r>
              <a:rPr lang="en-US" altLang="ja-JP" sz="1600" dirty="0"/>
              <a:t>YK</a:t>
            </a:r>
            <a:br>
              <a:rPr lang="en-US" altLang="ja-JP" sz="1600" dirty="0"/>
            </a:br>
            <a:r>
              <a:rPr lang="ja-JP" altLang="en-US" sz="1600" b="1" dirty="0">
                <a:solidFill>
                  <a:srgbClr val="00B050"/>
                </a:solidFill>
              </a:rPr>
              <a:t>洗濯ばさみ</a:t>
            </a:r>
            <a:br>
              <a:rPr lang="en-US" altLang="ja-JP" sz="1600" dirty="0"/>
            </a:br>
            <a:br>
              <a:rPr lang="en-US" altLang="ja-JP" sz="1600" dirty="0"/>
            </a:br>
            <a:r>
              <a:rPr lang="ja-JP" altLang="en-US" sz="1600" b="1" dirty="0">
                <a:solidFill>
                  <a:schemeClr val="accent3">
                    <a:lumMod val="60000"/>
                    <a:lumOff val="40000"/>
                  </a:schemeClr>
                </a:solidFill>
              </a:rPr>
              <a:t>自転車かごカバー</a:t>
            </a:r>
            <a:endParaRPr lang="en-US" altLang="ja-JP" sz="1600" b="1" dirty="0">
              <a:solidFill>
                <a:schemeClr val="accent3">
                  <a:lumMod val="60000"/>
                  <a:lumOff val="40000"/>
                </a:schemeClr>
              </a:solidFill>
            </a:endParaRPr>
          </a:p>
          <a:p>
            <a:r>
              <a:rPr lang="ja-JP" altLang="en-US" sz="1600" b="1" dirty="0">
                <a:solidFill>
                  <a:schemeClr val="accent3">
                    <a:lumMod val="60000"/>
                    <a:lumOff val="40000"/>
                  </a:schemeClr>
                </a:solidFill>
              </a:rPr>
              <a:t>自転車かご</a:t>
            </a:r>
            <a:br>
              <a:rPr lang="en-US" altLang="ja-JP" sz="1600" b="1" dirty="0">
                <a:solidFill>
                  <a:schemeClr val="accent3">
                    <a:lumMod val="60000"/>
                    <a:lumOff val="40000"/>
                  </a:schemeClr>
                </a:solidFill>
              </a:rPr>
            </a:br>
            <a:r>
              <a:rPr lang="ja-JP" altLang="en-US" sz="1600" b="1" dirty="0">
                <a:solidFill>
                  <a:schemeClr val="accent3">
                    <a:lumMod val="60000"/>
                    <a:lumOff val="40000"/>
                  </a:schemeClr>
                </a:solidFill>
              </a:rPr>
              <a:t>洗濯角ハンガー</a:t>
            </a:r>
            <a:br>
              <a:rPr lang="en-US" altLang="ja-JP" sz="1600" b="1" dirty="0">
                <a:solidFill>
                  <a:schemeClr val="accent3">
                    <a:lumMod val="60000"/>
                    <a:lumOff val="40000"/>
                  </a:schemeClr>
                </a:solidFill>
              </a:rPr>
            </a:br>
            <a:r>
              <a:rPr lang="ja-JP" altLang="en-US" sz="1600" b="1" dirty="0">
                <a:solidFill>
                  <a:schemeClr val="accent3">
                    <a:lumMod val="60000"/>
                    <a:lumOff val="40000"/>
                  </a:schemeClr>
                </a:solidFill>
              </a:rPr>
              <a:t>書類ボックス</a:t>
            </a:r>
            <a:endParaRPr kumimoji="1" lang="ja-JP" altLang="en-US" sz="1600" dirty="0"/>
          </a:p>
        </p:txBody>
      </p:sp>
      <p:sp>
        <p:nvSpPr>
          <p:cNvPr id="5" name="テキスト ボックス 4">
            <a:extLst>
              <a:ext uri="{FF2B5EF4-FFF2-40B4-BE49-F238E27FC236}">
                <a16:creationId xmlns:a16="http://schemas.microsoft.com/office/drawing/2014/main" id="{108A8D9D-1CE3-49B1-B3AE-3B09F76A9624}"/>
              </a:ext>
            </a:extLst>
          </p:cNvPr>
          <p:cNvSpPr txBox="1"/>
          <p:nvPr/>
        </p:nvSpPr>
        <p:spPr>
          <a:xfrm>
            <a:off x="2722033" y="2817141"/>
            <a:ext cx="3697816" cy="338554"/>
          </a:xfrm>
          <a:prstGeom prst="rect">
            <a:avLst/>
          </a:prstGeom>
          <a:noFill/>
          <a:ln cmpd="sng">
            <a:solidFill>
              <a:schemeClr val="tx1">
                <a:lumMod val="75000"/>
                <a:lumOff val="25000"/>
              </a:schemeClr>
            </a:solidFill>
          </a:ln>
        </p:spPr>
        <p:txBody>
          <a:bodyPr wrap="square" rtlCol="0">
            <a:spAutoFit/>
          </a:bodyPr>
          <a:lstStyle/>
          <a:p>
            <a:r>
              <a:rPr lang="ja-JP" altLang="en-US" sz="1600" b="1" dirty="0">
                <a:solidFill>
                  <a:srgbClr val="00B050"/>
                </a:solidFill>
              </a:rPr>
              <a:t>買い替えたもの　　　</a:t>
            </a:r>
            <a:r>
              <a:rPr lang="ja-JP" altLang="en-US" sz="1600" b="1" dirty="0">
                <a:solidFill>
                  <a:schemeClr val="accent3">
                    <a:lumMod val="60000"/>
                    <a:lumOff val="40000"/>
                  </a:schemeClr>
                </a:solidFill>
              </a:rPr>
              <a:t>買い替えたいもの</a:t>
            </a:r>
            <a:endParaRPr kumimoji="1" lang="ja-JP" altLang="en-US" sz="1600" dirty="0"/>
          </a:p>
        </p:txBody>
      </p:sp>
      <p:sp>
        <p:nvSpPr>
          <p:cNvPr id="6" name="テキスト ボックス 5">
            <a:extLst>
              <a:ext uri="{FF2B5EF4-FFF2-40B4-BE49-F238E27FC236}">
                <a16:creationId xmlns:a16="http://schemas.microsoft.com/office/drawing/2014/main" id="{C5E5218F-032C-40C1-88E4-CE0CEF9AF1D6}"/>
              </a:ext>
            </a:extLst>
          </p:cNvPr>
          <p:cNvSpPr txBox="1"/>
          <p:nvPr/>
        </p:nvSpPr>
        <p:spPr>
          <a:xfrm>
            <a:off x="2722034" y="3344023"/>
            <a:ext cx="2360081" cy="1815882"/>
          </a:xfrm>
          <a:prstGeom prst="rect">
            <a:avLst/>
          </a:prstGeom>
          <a:noFill/>
          <a:ln>
            <a:solidFill>
              <a:schemeClr val="tx1">
                <a:lumMod val="50000"/>
                <a:lumOff val="50000"/>
              </a:schemeClr>
            </a:solidFill>
          </a:ln>
        </p:spPr>
        <p:txBody>
          <a:bodyPr wrap="square" rtlCol="0">
            <a:spAutoFit/>
          </a:bodyPr>
          <a:lstStyle/>
          <a:p>
            <a:r>
              <a:rPr lang="en-US" altLang="ja-JP" sz="1600" dirty="0"/>
              <a:t>F</a:t>
            </a:r>
            <a:r>
              <a:rPr lang="ja-JP" altLang="en-US" sz="1600" dirty="0"/>
              <a:t>さん</a:t>
            </a:r>
            <a:endParaRPr lang="en-US" altLang="ja-JP" sz="1600" dirty="0"/>
          </a:p>
          <a:p>
            <a:r>
              <a:rPr lang="ja-JP" altLang="en-US" sz="1600" b="1" dirty="0">
                <a:solidFill>
                  <a:schemeClr val="accent3">
                    <a:lumMod val="60000"/>
                    <a:lumOff val="40000"/>
                  </a:schemeClr>
                </a:solidFill>
              </a:rPr>
              <a:t>ベランダサンダル</a:t>
            </a:r>
          </a:p>
          <a:p>
            <a:r>
              <a:rPr lang="ja-JP" altLang="en-US" sz="1600" b="1" dirty="0">
                <a:solidFill>
                  <a:schemeClr val="accent3">
                    <a:lumMod val="60000"/>
                    <a:lumOff val="40000"/>
                  </a:schemeClr>
                </a:solidFill>
              </a:rPr>
              <a:t>ベランダゴミ置き場のカゴ</a:t>
            </a:r>
          </a:p>
          <a:p>
            <a:r>
              <a:rPr lang="ja-JP" altLang="en-US" sz="1600" b="1" dirty="0">
                <a:solidFill>
                  <a:schemeClr val="accent3">
                    <a:lumMod val="60000"/>
                    <a:lumOff val="40000"/>
                  </a:schemeClr>
                </a:solidFill>
              </a:rPr>
              <a:t>ベランダ物干し</a:t>
            </a:r>
          </a:p>
          <a:p>
            <a:r>
              <a:rPr lang="ja-JP" altLang="en-US" sz="1600" b="1" dirty="0">
                <a:solidFill>
                  <a:schemeClr val="accent3">
                    <a:lumMod val="60000"/>
                    <a:lumOff val="40000"/>
                  </a:schemeClr>
                </a:solidFill>
              </a:rPr>
              <a:t>台所　スキッパー</a:t>
            </a:r>
            <a:br>
              <a:rPr lang="en-US" altLang="ja-JP" sz="1600" b="1" dirty="0">
                <a:solidFill>
                  <a:schemeClr val="accent3">
                    <a:lumMod val="60000"/>
                    <a:lumOff val="40000"/>
                  </a:schemeClr>
                </a:solidFill>
              </a:rPr>
            </a:br>
            <a:r>
              <a:rPr lang="ja-JP" altLang="en-US" sz="1600" b="1" dirty="0">
                <a:solidFill>
                  <a:schemeClr val="accent3">
                    <a:lumMod val="60000"/>
                    <a:lumOff val="40000"/>
                  </a:schemeClr>
                </a:solidFill>
              </a:rPr>
              <a:t>　　　　</a:t>
            </a:r>
            <a:r>
              <a:rPr lang="en-US" altLang="ja-JP" sz="1600" b="1" dirty="0">
                <a:solidFill>
                  <a:schemeClr val="accent3">
                    <a:lumMod val="60000"/>
                    <a:lumOff val="40000"/>
                  </a:schemeClr>
                </a:solidFill>
              </a:rPr>
              <a:t>(</a:t>
            </a:r>
            <a:r>
              <a:rPr lang="ja-JP" altLang="en-US" sz="1600" b="1" dirty="0">
                <a:solidFill>
                  <a:schemeClr val="accent3">
                    <a:lumMod val="60000"/>
                    <a:lumOff val="40000"/>
                  </a:schemeClr>
                </a:solidFill>
              </a:rPr>
              <a:t>汚れとり用のゴム</a:t>
            </a:r>
            <a:br>
              <a:rPr lang="en-US" altLang="ja-JP" sz="1600" b="1" dirty="0">
                <a:solidFill>
                  <a:schemeClr val="accent3">
                    <a:lumMod val="60000"/>
                    <a:lumOff val="40000"/>
                  </a:schemeClr>
                </a:solidFill>
              </a:rPr>
            </a:br>
            <a:r>
              <a:rPr lang="ja-JP" altLang="en-US" sz="1600" b="1" dirty="0">
                <a:solidFill>
                  <a:schemeClr val="accent3">
                    <a:lumMod val="60000"/>
                    <a:lumOff val="40000"/>
                  </a:schemeClr>
                </a:solidFill>
              </a:rPr>
              <a:t>　　　　 ベラみたいな物</a:t>
            </a:r>
            <a:r>
              <a:rPr lang="en-US" altLang="ja-JP" sz="1600" b="1" dirty="0">
                <a:solidFill>
                  <a:schemeClr val="accent3">
                    <a:lumMod val="60000"/>
                    <a:lumOff val="40000"/>
                  </a:schemeClr>
                </a:solidFill>
              </a:rPr>
              <a:t>)</a:t>
            </a:r>
            <a:endParaRPr kumimoji="1" lang="ja-JP" altLang="en-US" sz="1600" dirty="0"/>
          </a:p>
        </p:txBody>
      </p:sp>
      <p:sp>
        <p:nvSpPr>
          <p:cNvPr id="7" name="テキスト ボックス 6">
            <a:extLst>
              <a:ext uri="{FF2B5EF4-FFF2-40B4-BE49-F238E27FC236}">
                <a16:creationId xmlns:a16="http://schemas.microsoft.com/office/drawing/2014/main" id="{65163E7B-BD1B-47D1-8A2D-1074E475C255}"/>
              </a:ext>
            </a:extLst>
          </p:cNvPr>
          <p:cNvSpPr txBox="1"/>
          <p:nvPr/>
        </p:nvSpPr>
        <p:spPr>
          <a:xfrm>
            <a:off x="454025" y="3344023"/>
            <a:ext cx="2209800" cy="1569660"/>
          </a:xfrm>
          <a:prstGeom prst="rect">
            <a:avLst/>
          </a:prstGeom>
          <a:noFill/>
          <a:ln>
            <a:solidFill>
              <a:schemeClr val="tx1">
                <a:lumMod val="50000"/>
                <a:lumOff val="50000"/>
              </a:schemeClr>
            </a:solidFill>
          </a:ln>
        </p:spPr>
        <p:txBody>
          <a:bodyPr wrap="square" rtlCol="0">
            <a:spAutoFit/>
          </a:bodyPr>
          <a:lstStyle/>
          <a:p>
            <a:r>
              <a:rPr lang="en-US" altLang="ja-JP" sz="1600" dirty="0"/>
              <a:t>I</a:t>
            </a:r>
            <a:r>
              <a:rPr lang="ja-JP" altLang="en-US" sz="1600" dirty="0"/>
              <a:t>さん</a:t>
            </a:r>
            <a:br>
              <a:rPr lang="en-US" altLang="ja-JP" sz="1600" dirty="0"/>
            </a:br>
            <a:r>
              <a:rPr lang="ja-JP" altLang="en-US" sz="1600" b="1" dirty="0">
                <a:solidFill>
                  <a:srgbClr val="00B050"/>
                </a:solidFill>
              </a:rPr>
              <a:t>アク取りお玉</a:t>
            </a:r>
            <a:br>
              <a:rPr lang="en-US" altLang="ja-JP" sz="1600" dirty="0"/>
            </a:br>
            <a:br>
              <a:rPr lang="en-US" altLang="ja-JP" sz="1600" dirty="0"/>
            </a:br>
            <a:r>
              <a:rPr lang="ja-JP" altLang="en-US" sz="1600" b="1" dirty="0">
                <a:solidFill>
                  <a:schemeClr val="accent3">
                    <a:lumMod val="60000"/>
                    <a:lumOff val="40000"/>
                  </a:schemeClr>
                </a:solidFill>
              </a:rPr>
              <a:t>洗濯バサミ</a:t>
            </a:r>
            <a:endParaRPr lang="en-US" altLang="ja-JP" sz="1600" b="1" dirty="0">
              <a:solidFill>
                <a:schemeClr val="accent3">
                  <a:lumMod val="60000"/>
                  <a:lumOff val="40000"/>
                </a:schemeClr>
              </a:solidFill>
            </a:endParaRPr>
          </a:p>
          <a:p>
            <a:r>
              <a:rPr lang="ja-JP" altLang="en-US" sz="1600" b="1" dirty="0">
                <a:solidFill>
                  <a:schemeClr val="accent3">
                    <a:lumMod val="60000"/>
                    <a:lumOff val="40000"/>
                  </a:schemeClr>
                </a:solidFill>
              </a:rPr>
              <a:t>洗濯ハンガー</a:t>
            </a:r>
            <a:endParaRPr lang="en-US" altLang="ja-JP" sz="1600" b="1" dirty="0">
              <a:solidFill>
                <a:schemeClr val="accent3">
                  <a:lumMod val="60000"/>
                  <a:lumOff val="40000"/>
                </a:schemeClr>
              </a:solidFill>
            </a:endParaRPr>
          </a:p>
          <a:p>
            <a:r>
              <a:rPr lang="ja-JP" altLang="en-US" sz="1600" b="1" dirty="0">
                <a:solidFill>
                  <a:schemeClr val="accent3">
                    <a:lumMod val="60000"/>
                    <a:lumOff val="40000"/>
                  </a:schemeClr>
                </a:solidFill>
              </a:rPr>
              <a:t>台所の排水口カバー</a:t>
            </a:r>
            <a:endParaRPr kumimoji="1" lang="ja-JP" altLang="en-US" sz="1600" dirty="0"/>
          </a:p>
        </p:txBody>
      </p:sp>
      <p:sp>
        <p:nvSpPr>
          <p:cNvPr id="8" name="テキスト ボックス 7">
            <a:extLst>
              <a:ext uri="{FF2B5EF4-FFF2-40B4-BE49-F238E27FC236}">
                <a16:creationId xmlns:a16="http://schemas.microsoft.com/office/drawing/2014/main" id="{3CA2E29E-C160-4E61-BE7F-23D8ACA5C5E8}"/>
              </a:ext>
            </a:extLst>
          </p:cNvPr>
          <p:cNvSpPr txBox="1"/>
          <p:nvPr/>
        </p:nvSpPr>
        <p:spPr>
          <a:xfrm>
            <a:off x="5140325" y="5361447"/>
            <a:ext cx="1754718" cy="830997"/>
          </a:xfrm>
          <a:prstGeom prst="rect">
            <a:avLst/>
          </a:prstGeom>
          <a:noFill/>
          <a:ln>
            <a:solidFill>
              <a:schemeClr val="tx1">
                <a:lumMod val="50000"/>
                <a:lumOff val="50000"/>
              </a:schemeClr>
            </a:solidFill>
          </a:ln>
        </p:spPr>
        <p:txBody>
          <a:bodyPr wrap="square" rtlCol="0">
            <a:spAutoFit/>
          </a:bodyPr>
          <a:lstStyle/>
          <a:p>
            <a:r>
              <a:rPr lang="en-US" altLang="ja-JP" sz="1600" dirty="0"/>
              <a:t>Y</a:t>
            </a:r>
            <a:r>
              <a:rPr lang="ja-JP" altLang="en-US" sz="1600" dirty="0"/>
              <a:t>さん</a:t>
            </a:r>
            <a:endParaRPr lang="en-US" altLang="ja-JP" sz="1600" dirty="0"/>
          </a:p>
          <a:p>
            <a:br>
              <a:rPr lang="en-US" altLang="ja-JP" sz="1600" dirty="0"/>
            </a:br>
            <a:r>
              <a:rPr lang="ja-JP" altLang="en-US" sz="1600" b="1" dirty="0">
                <a:solidFill>
                  <a:schemeClr val="accent3">
                    <a:lumMod val="60000"/>
                    <a:lumOff val="40000"/>
                  </a:schemeClr>
                </a:solidFill>
              </a:rPr>
              <a:t>洗濯ハンガー</a:t>
            </a:r>
            <a:endParaRPr kumimoji="1" lang="ja-JP" altLang="en-US" sz="1600" dirty="0"/>
          </a:p>
        </p:txBody>
      </p:sp>
      <p:sp>
        <p:nvSpPr>
          <p:cNvPr id="9" name="テキスト ボックス 8">
            <a:extLst>
              <a:ext uri="{FF2B5EF4-FFF2-40B4-BE49-F238E27FC236}">
                <a16:creationId xmlns:a16="http://schemas.microsoft.com/office/drawing/2014/main" id="{2BE4E258-59EF-404A-9E52-5A0BE4E28D9C}"/>
              </a:ext>
            </a:extLst>
          </p:cNvPr>
          <p:cNvSpPr txBox="1"/>
          <p:nvPr/>
        </p:nvSpPr>
        <p:spPr>
          <a:xfrm>
            <a:off x="5140324" y="3344023"/>
            <a:ext cx="1754718" cy="1077218"/>
          </a:xfrm>
          <a:prstGeom prst="rect">
            <a:avLst/>
          </a:prstGeom>
          <a:noFill/>
          <a:ln>
            <a:solidFill>
              <a:schemeClr val="tx1">
                <a:lumMod val="50000"/>
                <a:lumOff val="50000"/>
              </a:schemeClr>
            </a:solidFill>
          </a:ln>
        </p:spPr>
        <p:txBody>
          <a:bodyPr wrap="square" rtlCol="0">
            <a:spAutoFit/>
          </a:bodyPr>
          <a:lstStyle/>
          <a:p>
            <a:r>
              <a:rPr lang="en-US" altLang="ja-JP" sz="1600" dirty="0"/>
              <a:t>S</a:t>
            </a:r>
            <a:r>
              <a:rPr lang="ja-JP" altLang="en-US" sz="1600" dirty="0"/>
              <a:t>さん</a:t>
            </a:r>
            <a:br>
              <a:rPr lang="en-US" altLang="ja-JP" sz="1600" dirty="0"/>
            </a:br>
            <a:r>
              <a:rPr lang="ja-JP" altLang="en-US" sz="1600" b="1" dirty="0">
                <a:solidFill>
                  <a:schemeClr val="accent3">
                    <a:lumMod val="60000"/>
                    <a:lumOff val="40000"/>
                  </a:schemeClr>
                </a:solidFill>
              </a:rPr>
              <a:t>洗濯バザミ</a:t>
            </a:r>
            <a:endParaRPr lang="en-US" altLang="ja-JP" sz="1600" b="1" dirty="0">
              <a:solidFill>
                <a:schemeClr val="accent3">
                  <a:lumMod val="60000"/>
                  <a:lumOff val="40000"/>
                </a:schemeClr>
              </a:solidFill>
            </a:endParaRPr>
          </a:p>
          <a:p>
            <a:r>
              <a:rPr kumimoji="1" lang="ja-JP" altLang="en-US" sz="1600" b="1" dirty="0">
                <a:solidFill>
                  <a:schemeClr val="accent3">
                    <a:lumMod val="60000"/>
                    <a:lumOff val="40000"/>
                  </a:schemeClr>
                </a:solidFill>
              </a:rPr>
              <a:t>（アルミのものを</a:t>
            </a:r>
            <a:br>
              <a:rPr kumimoji="1" lang="en-US" altLang="ja-JP" sz="1600" b="1" dirty="0">
                <a:solidFill>
                  <a:schemeClr val="accent3">
                    <a:lumMod val="60000"/>
                    <a:lumOff val="40000"/>
                  </a:schemeClr>
                </a:solidFill>
              </a:rPr>
            </a:br>
            <a:r>
              <a:rPr kumimoji="1" lang="ja-JP" altLang="en-US" sz="1600" b="1" dirty="0">
                <a:solidFill>
                  <a:schemeClr val="accent3">
                    <a:lumMod val="60000"/>
                    <a:lumOff val="40000"/>
                  </a:schemeClr>
                </a:solidFill>
              </a:rPr>
              <a:t> さがしている）</a:t>
            </a:r>
            <a:endParaRPr kumimoji="1" lang="ja-JP" altLang="en-US" sz="1600" dirty="0"/>
          </a:p>
        </p:txBody>
      </p:sp>
      <p:sp>
        <p:nvSpPr>
          <p:cNvPr id="10" name="テキスト ボックス 9">
            <a:extLst>
              <a:ext uri="{FF2B5EF4-FFF2-40B4-BE49-F238E27FC236}">
                <a16:creationId xmlns:a16="http://schemas.microsoft.com/office/drawing/2014/main" id="{1F789CD8-C053-49E4-B223-41BE5ED05F6E}"/>
              </a:ext>
            </a:extLst>
          </p:cNvPr>
          <p:cNvSpPr txBox="1"/>
          <p:nvPr/>
        </p:nvSpPr>
        <p:spPr>
          <a:xfrm>
            <a:off x="2722033" y="5361448"/>
            <a:ext cx="2360081" cy="830997"/>
          </a:xfrm>
          <a:prstGeom prst="rect">
            <a:avLst/>
          </a:prstGeom>
          <a:noFill/>
          <a:ln>
            <a:solidFill>
              <a:schemeClr val="tx1">
                <a:lumMod val="50000"/>
                <a:lumOff val="50000"/>
              </a:schemeClr>
            </a:solidFill>
          </a:ln>
        </p:spPr>
        <p:txBody>
          <a:bodyPr wrap="square" rtlCol="0">
            <a:spAutoFit/>
          </a:bodyPr>
          <a:lstStyle/>
          <a:p>
            <a:r>
              <a:rPr lang="en-US" altLang="ja-JP" sz="1600" dirty="0"/>
              <a:t>N</a:t>
            </a:r>
            <a:r>
              <a:rPr lang="ja-JP" altLang="en-US" sz="1600" dirty="0"/>
              <a:t>さん</a:t>
            </a:r>
            <a:br>
              <a:rPr lang="en-US" altLang="ja-JP" sz="1600" dirty="0"/>
            </a:br>
            <a:r>
              <a:rPr lang="ja-JP" altLang="en-US" sz="1600" b="1" dirty="0">
                <a:solidFill>
                  <a:schemeClr val="accent3">
                    <a:lumMod val="60000"/>
                    <a:lumOff val="40000"/>
                  </a:schemeClr>
                </a:solidFill>
              </a:rPr>
              <a:t>書類ホルダー（紙製に）</a:t>
            </a:r>
          </a:p>
          <a:p>
            <a:r>
              <a:rPr lang="ja-JP" altLang="en-US" sz="1600" b="1" dirty="0">
                <a:solidFill>
                  <a:schemeClr val="accent3">
                    <a:lumMod val="60000"/>
                    <a:lumOff val="40000"/>
                  </a:schemeClr>
                </a:solidFill>
              </a:rPr>
              <a:t>カゴ類（籐製品に）</a:t>
            </a:r>
            <a:endParaRPr kumimoji="1" lang="ja-JP" altLang="en-US" sz="1600" dirty="0"/>
          </a:p>
        </p:txBody>
      </p:sp>
    </p:spTree>
    <p:extLst>
      <p:ext uri="{BB962C8B-B14F-4D97-AF65-F5344CB8AC3E}">
        <p14:creationId xmlns:p14="http://schemas.microsoft.com/office/powerpoint/2010/main" val="28435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CB15C606-B0D2-43C1-A979-F66141ABD821}"/>
              </a:ext>
            </a:extLst>
          </p:cNvPr>
          <p:cNvSpPr>
            <a:spLocks noGrp="1"/>
          </p:cNvSpPr>
          <p:nvPr>
            <p:ph type="title"/>
          </p:nvPr>
        </p:nvSpPr>
        <p:spPr>
          <a:xfrm>
            <a:off x="833966" y="618536"/>
            <a:ext cx="5300134" cy="608663"/>
          </a:xfrm>
          <a:ln w="28575">
            <a:solidFill>
              <a:srgbClr val="FFC000"/>
            </a:solidFill>
          </a:ln>
        </p:spPr>
        <p:txBody>
          <a:bodyPr>
            <a:normAutofit fontScale="90000"/>
          </a:bodyPr>
          <a:lstStyle/>
          <a:p>
            <a:pPr algn="l"/>
            <a:r>
              <a:rPr kumimoji="1" lang="ja-JP" altLang="en-US" dirty="0"/>
              <a:t>プラスティックフリーのこと</a:t>
            </a:r>
          </a:p>
        </p:txBody>
      </p:sp>
      <p:pic>
        <p:nvPicPr>
          <p:cNvPr id="26" name="図 25" descr="スクリーンショットの画面&#10;&#10;自動的に生成された説明">
            <a:extLst>
              <a:ext uri="{FF2B5EF4-FFF2-40B4-BE49-F238E27FC236}">
                <a16:creationId xmlns:a16="http://schemas.microsoft.com/office/drawing/2014/main" id="{73A14513-B69A-48F6-B7BA-DF456D9FC7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562" y="4178042"/>
            <a:ext cx="6718135" cy="2138570"/>
          </a:xfrm>
          <a:prstGeom prst="rect">
            <a:avLst/>
          </a:prstGeom>
        </p:spPr>
      </p:pic>
      <p:sp>
        <p:nvSpPr>
          <p:cNvPr id="28" name="テキスト ボックス 27">
            <a:extLst>
              <a:ext uri="{FF2B5EF4-FFF2-40B4-BE49-F238E27FC236}">
                <a16:creationId xmlns:a16="http://schemas.microsoft.com/office/drawing/2014/main" id="{E1A8D3CD-9EFE-4F6E-BF98-134EDB816E56}"/>
              </a:ext>
            </a:extLst>
          </p:cNvPr>
          <p:cNvSpPr txBox="1"/>
          <p:nvPr/>
        </p:nvSpPr>
        <p:spPr>
          <a:xfrm>
            <a:off x="996239" y="1584479"/>
            <a:ext cx="1898227" cy="2339102"/>
          </a:xfrm>
          <a:prstGeom prst="rect">
            <a:avLst/>
          </a:prstGeom>
          <a:noFill/>
          <a:ln>
            <a:solidFill>
              <a:srgbClr val="002060"/>
            </a:solidFill>
          </a:ln>
        </p:spPr>
        <p:txBody>
          <a:bodyPr wrap="square" rtlCol="0">
            <a:spAutoFit/>
          </a:bodyPr>
          <a:lstStyle/>
          <a:p>
            <a:r>
              <a:rPr lang="en-US" altLang="ja-JP" sz="1400" b="1" dirty="0">
                <a:solidFill>
                  <a:srgbClr val="00B050"/>
                </a:solidFill>
              </a:rPr>
              <a:t>YK</a:t>
            </a:r>
            <a:r>
              <a:rPr lang="ja-JP" altLang="en-US" sz="1400" b="1" dirty="0">
                <a:solidFill>
                  <a:srgbClr val="00B050"/>
                </a:solidFill>
              </a:rPr>
              <a:t>家の家計簿から</a:t>
            </a:r>
            <a:endParaRPr lang="en-US" altLang="ja-JP" sz="1400" b="1" dirty="0">
              <a:solidFill>
                <a:srgbClr val="00B050"/>
              </a:solidFill>
            </a:endParaRPr>
          </a:p>
          <a:p>
            <a:r>
              <a:rPr lang="en-US" altLang="ja-JP" sz="1200" dirty="0"/>
              <a:t>2010</a:t>
            </a:r>
            <a:r>
              <a:rPr lang="ja-JP" altLang="en-US" sz="1200" dirty="0"/>
              <a:t>年</a:t>
            </a:r>
            <a:r>
              <a:rPr lang="en-US" altLang="ja-JP" sz="1200" dirty="0"/>
              <a:t>2</a:t>
            </a:r>
            <a:r>
              <a:rPr lang="ja-JP" altLang="en-US" sz="1200" dirty="0"/>
              <a:t>月</a:t>
            </a:r>
            <a:r>
              <a:rPr lang="en-US" altLang="ja-JP" sz="1200" dirty="0"/>
              <a:t>4</a:t>
            </a:r>
            <a:r>
              <a:rPr lang="ja-JP" altLang="en-US" sz="1200" dirty="0"/>
              <a:t>日</a:t>
            </a:r>
            <a:endParaRPr lang="en-US" altLang="ja-JP" sz="1200" dirty="0"/>
          </a:p>
          <a:p>
            <a:r>
              <a:rPr lang="ja-JP" altLang="en-US" sz="1200" dirty="0"/>
              <a:t>洗濯角ハンガー　</a:t>
            </a:r>
            <a:r>
              <a:rPr lang="en-US" altLang="ja-JP" sz="1200" dirty="0"/>
              <a:t>498</a:t>
            </a:r>
            <a:r>
              <a:rPr lang="ja-JP" altLang="en-US" sz="1200" dirty="0"/>
              <a:t>円</a:t>
            </a:r>
            <a:endParaRPr lang="en-US" altLang="ja-JP" sz="1200" dirty="0"/>
          </a:p>
          <a:p>
            <a:endParaRPr lang="en-US" altLang="ja-JP" sz="1200" dirty="0"/>
          </a:p>
          <a:p>
            <a:r>
              <a:rPr lang="en-US" altLang="ja-JP" sz="1200" dirty="0"/>
              <a:t>2012</a:t>
            </a:r>
            <a:r>
              <a:rPr lang="ja-JP" altLang="en-US" sz="1200" dirty="0"/>
              <a:t>年</a:t>
            </a:r>
            <a:r>
              <a:rPr lang="en-US" altLang="ja-JP" sz="1200" dirty="0"/>
              <a:t>12</a:t>
            </a:r>
            <a:r>
              <a:rPr lang="ja-JP" altLang="en-US" sz="1200" dirty="0"/>
              <a:t>月</a:t>
            </a:r>
            <a:r>
              <a:rPr lang="en-US" altLang="ja-JP" sz="1200" dirty="0"/>
              <a:t>27</a:t>
            </a:r>
            <a:r>
              <a:rPr lang="ja-JP" altLang="en-US" sz="1200" dirty="0"/>
              <a:t>日</a:t>
            </a:r>
            <a:endParaRPr lang="en-US" altLang="ja-JP" sz="1200" dirty="0"/>
          </a:p>
          <a:p>
            <a:r>
              <a:rPr lang="ja-JP" altLang="en-US" sz="1200" dirty="0"/>
              <a:t>洗濯角ハンガー　</a:t>
            </a:r>
            <a:r>
              <a:rPr lang="en-US" altLang="ja-JP" sz="1200" dirty="0"/>
              <a:t>880</a:t>
            </a:r>
            <a:r>
              <a:rPr lang="ja-JP" altLang="en-US" sz="1200" dirty="0"/>
              <a:t>円</a:t>
            </a:r>
            <a:endParaRPr lang="en-US" altLang="ja-JP" sz="1200" dirty="0"/>
          </a:p>
          <a:p>
            <a:endParaRPr lang="en-US" altLang="ja-JP" sz="1200" dirty="0"/>
          </a:p>
          <a:p>
            <a:r>
              <a:rPr lang="en-US" altLang="ja-JP" sz="1200" dirty="0"/>
              <a:t>2016</a:t>
            </a:r>
            <a:r>
              <a:rPr lang="ja-JP" altLang="en-US" sz="1200" dirty="0"/>
              <a:t>年</a:t>
            </a:r>
            <a:r>
              <a:rPr lang="en-US" altLang="ja-JP" sz="1200" dirty="0"/>
              <a:t>3</a:t>
            </a:r>
            <a:r>
              <a:rPr lang="ja-JP" altLang="en-US" sz="1200" dirty="0"/>
              <a:t>月</a:t>
            </a:r>
            <a:r>
              <a:rPr lang="en-US" altLang="ja-JP" sz="1200" dirty="0"/>
              <a:t>8</a:t>
            </a:r>
            <a:r>
              <a:rPr lang="ja-JP" altLang="en-US" sz="1200" dirty="0"/>
              <a:t>日</a:t>
            </a:r>
            <a:endParaRPr lang="en-US" altLang="ja-JP" sz="1200" dirty="0"/>
          </a:p>
          <a:p>
            <a:r>
              <a:rPr lang="ja-JP" altLang="en-US" sz="1200" dirty="0"/>
              <a:t>洗濯角ハンガー　</a:t>
            </a:r>
            <a:r>
              <a:rPr lang="en-US" altLang="ja-JP" sz="1200" dirty="0"/>
              <a:t>537</a:t>
            </a:r>
            <a:r>
              <a:rPr lang="ja-JP" altLang="en-US" sz="1200" dirty="0"/>
              <a:t>円</a:t>
            </a:r>
            <a:endParaRPr lang="en-US" altLang="ja-JP" sz="1200" dirty="0"/>
          </a:p>
          <a:p>
            <a:endParaRPr lang="en-US" altLang="ja-JP" sz="1200" dirty="0"/>
          </a:p>
          <a:p>
            <a:r>
              <a:rPr lang="en-US" altLang="ja-JP" sz="1200" dirty="0"/>
              <a:t>2018</a:t>
            </a:r>
            <a:r>
              <a:rPr lang="ja-JP" altLang="en-US" sz="1200" dirty="0"/>
              <a:t>年</a:t>
            </a:r>
            <a:r>
              <a:rPr lang="en-US" altLang="ja-JP" sz="1200" dirty="0"/>
              <a:t>5</a:t>
            </a:r>
            <a:r>
              <a:rPr lang="ja-JP" altLang="en-US" sz="1200" dirty="0"/>
              <a:t>月</a:t>
            </a:r>
            <a:r>
              <a:rPr lang="en-US" altLang="ja-JP" sz="1200" dirty="0"/>
              <a:t>31</a:t>
            </a:r>
            <a:r>
              <a:rPr lang="ja-JP" altLang="en-US" sz="1200" dirty="0"/>
              <a:t>日</a:t>
            </a:r>
            <a:endParaRPr lang="en-US" altLang="ja-JP" sz="1200" dirty="0"/>
          </a:p>
          <a:p>
            <a:r>
              <a:rPr lang="ja-JP" altLang="en-US" sz="1200" dirty="0"/>
              <a:t>洗濯角ハンガー　</a:t>
            </a:r>
            <a:r>
              <a:rPr lang="en-US" altLang="ja-JP" sz="1200" dirty="0"/>
              <a:t>1318</a:t>
            </a:r>
            <a:r>
              <a:rPr lang="ja-JP" altLang="en-US" sz="1200" dirty="0"/>
              <a:t>円</a:t>
            </a:r>
          </a:p>
        </p:txBody>
      </p:sp>
      <p:sp>
        <p:nvSpPr>
          <p:cNvPr id="30" name="矢印: 下カーブ 29">
            <a:extLst>
              <a:ext uri="{FF2B5EF4-FFF2-40B4-BE49-F238E27FC236}">
                <a16:creationId xmlns:a16="http://schemas.microsoft.com/office/drawing/2014/main" id="{750C6F7D-D731-4B20-AFBC-AFEC372EDA0F}"/>
              </a:ext>
            </a:extLst>
          </p:cNvPr>
          <p:cNvSpPr/>
          <p:nvPr/>
        </p:nvSpPr>
        <p:spPr>
          <a:xfrm rot="3325697">
            <a:off x="3114530" y="2537568"/>
            <a:ext cx="1982364" cy="1192226"/>
          </a:xfrm>
          <a:prstGeom prst="curvedDownArrow">
            <a:avLst>
              <a:gd name="adj1" fmla="val 25000"/>
              <a:gd name="adj2" fmla="val 50000"/>
              <a:gd name="adj3" fmla="val 36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2" name="Picture 2" descr="アスクル】プラス ボックスファイル A4ヨコ グリーン 78081 通販 ...">
            <a:extLst>
              <a:ext uri="{FF2B5EF4-FFF2-40B4-BE49-F238E27FC236}">
                <a16:creationId xmlns:a16="http://schemas.microsoft.com/office/drawing/2014/main" id="{59CA7ED3-EC50-4E43-8270-4F2CB93209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7900" y="1236045"/>
            <a:ext cx="1372134" cy="1228401"/>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右 33">
            <a:extLst>
              <a:ext uri="{FF2B5EF4-FFF2-40B4-BE49-F238E27FC236}">
                <a16:creationId xmlns:a16="http://schemas.microsoft.com/office/drawing/2014/main" id="{95BB67CF-0D5C-4F88-85F3-C3FF87967051}"/>
              </a:ext>
            </a:extLst>
          </p:cNvPr>
          <p:cNvSpPr/>
          <p:nvPr/>
        </p:nvSpPr>
        <p:spPr>
          <a:xfrm>
            <a:off x="6295662" y="1568821"/>
            <a:ext cx="531373" cy="410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6" descr="フボIーF1C インデックスファイルボックス 1個 ナカバヤシ 【通販 ...">
            <a:extLst>
              <a:ext uri="{FF2B5EF4-FFF2-40B4-BE49-F238E27FC236}">
                <a16:creationId xmlns:a16="http://schemas.microsoft.com/office/drawing/2014/main" id="{2F00FAC5-2664-4FBF-959D-125018A2AB4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4901" y="1315552"/>
            <a:ext cx="1109896" cy="11098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D973486B-AFAA-40FF-9639-0389D836BCB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01911" y="2646863"/>
            <a:ext cx="1193751" cy="119375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750866B1-75D8-4F60-B379-CF5700906ECE}"/>
              </a:ext>
            </a:extLst>
          </p:cNvPr>
          <p:cNvSpPr txBox="1"/>
          <p:nvPr/>
        </p:nvSpPr>
        <p:spPr>
          <a:xfrm>
            <a:off x="5282021" y="3591276"/>
            <a:ext cx="978408" cy="369332"/>
          </a:xfrm>
          <a:prstGeom prst="rect">
            <a:avLst/>
          </a:prstGeom>
          <a:noFill/>
        </p:spPr>
        <p:txBody>
          <a:bodyPr wrap="square" rtlCol="0">
            <a:spAutoFit/>
          </a:bodyPr>
          <a:lstStyle/>
          <a:p>
            <a:r>
              <a:rPr kumimoji="1" lang="en-US" altLang="ja-JP" dirty="0"/>
              <a:t>1390</a:t>
            </a:r>
            <a:r>
              <a:rPr kumimoji="1" lang="ja-JP" altLang="en-US" dirty="0"/>
              <a:t>円</a:t>
            </a:r>
          </a:p>
        </p:txBody>
      </p:sp>
      <p:pic>
        <p:nvPicPr>
          <p:cNvPr id="42" name="Picture 10">
            <a:extLst>
              <a:ext uri="{FF2B5EF4-FFF2-40B4-BE49-F238E27FC236}">
                <a16:creationId xmlns:a16="http://schemas.microsoft.com/office/drawing/2014/main" id="{AACFCDCF-2FF9-4C50-833F-EAE77A5141F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27293" y="2695330"/>
            <a:ext cx="1193751" cy="1193751"/>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a:extLst>
              <a:ext uri="{FF2B5EF4-FFF2-40B4-BE49-F238E27FC236}">
                <a16:creationId xmlns:a16="http://schemas.microsoft.com/office/drawing/2014/main" id="{055544A2-D039-4843-ACA9-0CB53731FB03}"/>
              </a:ext>
            </a:extLst>
          </p:cNvPr>
          <p:cNvSpPr txBox="1"/>
          <p:nvPr/>
        </p:nvSpPr>
        <p:spPr>
          <a:xfrm>
            <a:off x="6788658" y="3591276"/>
            <a:ext cx="978408" cy="369332"/>
          </a:xfrm>
          <a:prstGeom prst="rect">
            <a:avLst/>
          </a:prstGeom>
          <a:noFill/>
        </p:spPr>
        <p:txBody>
          <a:bodyPr wrap="square" rtlCol="0">
            <a:spAutoFit/>
          </a:bodyPr>
          <a:lstStyle/>
          <a:p>
            <a:r>
              <a:rPr kumimoji="1" lang="en-US" altLang="ja-JP" dirty="0"/>
              <a:t>1090</a:t>
            </a:r>
            <a:r>
              <a:rPr kumimoji="1" lang="ja-JP" altLang="en-US" dirty="0"/>
              <a:t>円</a:t>
            </a:r>
          </a:p>
        </p:txBody>
      </p:sp>
    </p:spTree>
    <p:extLst>
      <p:ext uri="{BB962C8B-B14F-4D97-AF65-F5344CB8AC3E}">
        <p14:creationId xmlns:p14="http://schemas.microsoft.com/office/powerpoint/2010/main" val="1388530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ユーザー定義 1">
      <a:dk1>
        <a:sysClr val="windowText" lastClr="000000"/>
      </a:dk1>
      <a:lt1>
        <a:sysClr val="window" lastClr="FFFFFF"/>
      </a:lt1>
      <a:dk2>
        <a:srgbClr val="575F6D"/>
      </a:dk2>
      <a:lt2>
        <a:srgbClr val="FFF39D"/>
      </a:lt2>
      <a:accent1>
        <a:srgbClr val="92D05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1309</TotalTime>
  <Words>1784</Words>
  <Application>Microsoft Office PowerPoint</Application>
  <PresentationFormat>画面に合わせる (4:3)</PresentationFormat>
  <Paragraphs>185</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Rounded Mplus 1c</vt:lpstr>
      <vt:lpstr>Yu Gothic</vt:lpstr>
      <vt:lpstr>Yu Gothic</vt:lpstr>
      <vt:lpstr>Arial</vt:lpstr>
      <vt:lpstr>Arial</vt:lpstr>
      <vt:lpstr>Garamond</vt:lpstr>
      <vt:lpstr>オーガニック</vt:lpstr>
      <vt:lpstr>茨木春日最寄</vt:lpstr>
      <vt:lpstr>新型コロナで集まれない！私たちの工夫</vt:lpstr>
      <vt:lpstr>新型コロナで集まれない！私たちの工夫</vt:lpstr>
      <vt:lpstr>新型コロナで集まれない！ 私たちがした工夫</vt:lpstr>
      <vt:lpstr>新型コロナで集まれない！私たちの工夫</vt:lpstr>
      <vt:lpstr>Fさんが作ってみて＋普段している冷凍を</vt:lpstr>
      <vt:lpstr>作ってみた様子や感想を皆がアップ</vt:lpstr>
      <vt:lpstr>プラスティックフリーのこと</vt:lpstr>
      <vt:lpstr>プラスティックフリーのこと</vt:lpstr>
      <vt:lpstr>プラスティックフリーのこと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茨木春日最寄　最寄勉強</dc:title>
  <dc:creator>9596@microsoftonline2016.com</dc:creator>
  <cp:lastModifiedBy>office365</cp:lastModifiedBy>
  <cp:revision>119</cp:revision>
  <cp:lastPrinted>2020-09-27T14:22:26Z</cp:lastPrinted>
  <dcterms:created xsi:type="dcterms:W3CDTF">2019-10-01T09:50:30Z</dcterms:created>
  <dcterms:modified xsi:type="dcterms:W3CDTF">2020-10-19T01:45:41Z</dcterms:modified>
</cp:coreProperties>
</file>